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6" r:id="rId4"/>
    <p:sldMasterId id="2147483743" r:id="rId5"/>
  </p:sldMasterIdLst>
  <p:notesMasterIdLst>
    <p:notesMasterId r:id="rId27"/>
  </p:notesMasterIdLst>
  <p:sldIdLst>
    <p:sldId id="256" r:id="rId6"/>
    <p:sldId id="258" r:id="rId7"/>
    <p:sldId id="272" r:id="rId8"/>
    <p:sldId id="300" r:id="rId9"/>
    <p:sldId id="314" r:id="rId10"/>
    <p:sldId id="308" r:id="rId11"/>
    <p:sldId id="304" r:id="rId12"/>
    <p:sldId id="305" r:id="rId13"/>
    <p:sldId id="306" r:id="rId14"/>
    <p:sldId id="310" r:id="rId15"/>
    <p:sldId id="307" r:id="rId16"/>
    <p:sldId id="309" r:id="rId17"/>
    <p:sldId id="319" r:id="rId18"/>
    <p:sldId id="318" r:id="rId19"/>
    <p:sldId id="262" r:id="rId20"/>
    <p:sldId id="317" r:id="rId21"/>
    <p:sldId id="320" r:id="rId22"/>
    <p:sldId id="289" r:id="rId23"/>
    <p:sldId id="296" r:id="rId24"/>
    <p:sldId id="290" r:id="rId25"/>
    <p:sldId id="29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6226" autoAdjust="0"/>
  </p:normalViewPr>
  <p:slideViewPr>
    <p:cSldViewPr snapToGrid="0">
      <p:cViewPr varScale="1">
        <p:scale>
          <a:sx n="85" d="100"/>
          <a:sy n="85" d="100"/>
        </p:scale>
        <p:origin x="1536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2EBBEB-02CA-450A-ADF0-7E1C99D8D2D1}" type="doc">
      <dgm:prSet loTypeId="urn:microsoft.com/office/officeart/2005/8/layout/hProcess11" loCatId="process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AU"/>
        </a:p>
      </dgm:t>
    </dgm:pt>
    <dgm:pt modelId="{11AE9903-8A7D-40BB-AF2D-0827DA2C4880}">
      <dgm:prSet phldrT="[Text]" custT="1"/>
      <dgm:spPr>
        <a:noFill/>
      </dgm:spPr>
      <dgm:t>
        <a:bodyPr/>
        <a:lstStyle/>
        <a:p>
          <a: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  <a:t>Review process commencement</a:t>
          </a:r>
          <a:br>
            <a:rPr lang="en-US" sz="14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August – mid November 2021 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2C6F6EE-E440-4C94-A517-2DE87BF86B82}" type="parTrans" cxnId="{040B7B91-68A6-40D3-BEEC-086C3609372F}">
      <dgm:prSet/>
      <dgm:spPr/>
      <dgm:t>
        <a:bodyPr/>
        <a:lstStyle/>
        <a:p>
          <a:endParaRPr lang="en-US"/>
        </a:p>
      </dgm:t>
    </dgm:pt>
    <dgm:pt modelId="{D399CA55-417C-43BC-A648-1F4C0D1A7548}" type="sibTrans" cxnId="{040B7B91-68A6-40D3-BEEC-086C3609372F}">
      <dgm:prSet/>
      <dgm:spPr/>
      <dgm:t>
        <a:bodyPr/>
        <a:lstStyle/>
        <a:p>
          <a:endParaRPr lang="en-US"/>
        </a:p>
      </dgm:t>
    </dgm:pt>
    <dgm:pt modelId="{1C0E0690-0D28-498A-9713-AAA00D9F988C}">
      <dgm:prSet phldrT="[Text]" custT="1"/>
      <dgm:spPr>
        <a:noFill/>
      </dgm:spPr>
      <dgm:t>
        <a:bodyPr/>
        <a:lstStyle/>
        <a:p>
          <a:r>
            <a:rPr lang="en-AU" sz="1400" b="0" i="0" dirty="0">
              <a:latin typeface="Arial" panose="020B0604020202020204" pitchFamily="34" charset="0"/>
              <a:cs typeface="Arial" panose="020B0604020202020204" pitchFamily="34" charset="0"/>
            </a:rPr>
            <a:t>Industry consultation of Draft 1 materials</a:t>
          </a:r>
          <a:br>
            <a:rPr lang="en-AU" sz="1400" b="0" i="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11 November 2021 – 31 January 2022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FDDFC3-5A94-4CF6-810E-1E90F9A3B358}" type="parTrans" cxnId="{EDB18B3F-E7D9-4B83-B7F5-951359A51026}">
      <dgm:prSet/>
      <dgm:spPr/>
      <dgm:t>
        <a:bodyPr/>
        <a:lstStyle/>
        <a:p>
          <a:endParaRPr lang="en-US"/>
        </a:p>
      </dgm:t>
    </dgm:pt>
    <dgm:pt modelId="{15990F3A-020E-4F6E-8FAA-5A892B027742}" type="sibTrans" cxnId="{EDB18B3F-E7D9-4B83-B7F5-951359A51026}">
      <dgm:prSet/>
      <dgm:spPr/>
      <dgm:t>
        <a:bodyPr/>
        <a:lstStyle/>
        <a:p>
          <a:endParaRPr lang="en-US"/>
        </a:p>
      </dgm:t>
    </dgm:pt>
    <dgm:pt modelId="{30E7E69C-CFDD-4141-8033-E02187194337}">
      <dgm:prSet phldrT="[Text]" custT="1"/>
      <dgm:spPr>
        <a:noFill/>
      </dgm:spPr>
      <dgm:t>
        <a:bodyPr/>
        <a:lstStyle/>
        <a:p>
          <a:r>
            <a:rPr lang="en-AU" sz="1400" b="0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Industry consultation of </a:t>
          </a:r>
          <a:r>
            <a:rPr lang="en-AU" sz="1400" b="1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Draft 2 </a:t>
          </a:r>
          <a:r>
            <a:rPr lang="en-AU" sz="1400" b="0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materials</a:t>
          </a:r>
          <a:br>
            <a:rPr lang="en-AU" sz="1400" b="0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21 February  – 21 March 2022</a:t>
          </a:r>
          <a:endParaRPr lang="en-US" sz="1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97FA2C5-344C-4358-A83D-19A6BA41A8C9}" type="parTrans" cxnId="{4961989C-B8C3-45EF-93AF-E20A5C24D9C1}">
      <dgm:prSet/>
      <dgm:spPr/>
      <dgm:t>
        <a:bodyPr/>
        <a:lstStyle/>
        <a:p>
          <a:endParaRPr lang="en-US"/>
        </a:p>
      </dgm:t>
    </dgm:pt>
    <dgm:pt modelId="{0B3221A2-15F9-4128-8E4D-76E36777D374}" type="sibTrans" cxnId="{4961989C-B8C3-45EF-93AF-E20A5C24D9C1}">
      <dgm:prSet/>
      <dgm:spPr/>
      <dgm:t>
        <a:bodyPr/>
        <a:lstStyle/>
        <a:p>
          <a:endParaRPr lang="en-US"/>
        </a:p>
      </dgm:t>
    </dgm:pt>
    <dgm:pt modelId="{70FC1ADB-F403-4C8D-9765-CD47B92C50B7}">
      <dgm:prSet phldrT="[Text]" custT="1"/>
      <dgm:spPr>
        <a:noFill/>
      </dgm:spPr>
      <dgm:t>
        <a:bodyPr/>
        <a:lstStyle/>
        <a:p>
          <a:r>
            <a:rPr lang="en-AU" sz="1400" b="0" i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Industry validation of final drafts</a:t>
          </a:r>
          <a:br>
            <a:rPr lang="en-AU" sz="1400" b="0" i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17 May – 14 June 2022</a:t>
          </a:r>
          <a:endParaRPr lang="en-US" sz="140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F5826A2-D9AF-42A1-B720-8C9AE2511BE7}" type="parTrans" cxnId="{65082B81-04CE-4B76-B6CB-24846B054540}">
      <dgm:prSet/>
      <dgm:spPr/>
      <dgm:t>
        <a:bodyPr/>
        <a:lstStyle/>
        <a:p>
          <a:endParaRPr lang="en-US"/>
        </a:p>
      </dgm:t>
    </dgm:pt>
    <dgm:pt modelId="{7E5A4FDA-44F3-4D74-8C6E-10EFF615E7FD}" type="sibTrans" cxnId="{65082B81-04CE-4B76-B6CB-24846B054540}">
      <dgm:prSet/>
      <dgm:spPr/>
      <dgm:t>
        <a:bodyPr/>
        <a:lstStyle/>
        <a:p>
          <a:endParaRPr lang="en-US"/>
        </a:p>
      </dgm:t>
    </dgm:pt>
    <dgm:pt modelId="{995A1454-1744-47A0-9EA0-ADD8F0B949A8}">
      <dgm:prSet phldrT="[Text]" custT="1"/>
      <dgm:spPr>
        <a:noFill/>
      </dgm:spPr>
      <dgm:t>
        <a:bodyPr/>
        <a:lstStyle/>
        <a:p>
          <a:r>
            <a:rPr lang="en-AU" sz="1400" b="0" i="0" dirty="0">
              <a:latin typeface="Arial" panose="020B0604020202020204" pitchFamily="34" charset="0"/>
              <a:cs typeface="Arial" panose="020B0604020202020204" pitchFamily="34" charset="0"/>
            </a:rPr>
            <a:t>Finalisation of Training Package components</a:t>
          </a:r>
          <a:br>
            <a:rPr lang="en-AU" sz="1400" b="0" i="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July – August 2022</a:t>
          </a:r>
          <a:endParaRPr lang="en-US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E5A0CC-2942-4506-B841-382089CE30C4}" type="parTrans" cxnId="{ACBD6BCB-C5A9-43C2-976D-956B0E2958CF}">
      <dgm:prSet/>
      <dgm:spPr/>
      <dgm:t>
        <a:bodyPr/>
        <a:lstStyle/>
        <a:p>
          <a:endParaRPr lang="en-US"/>
        </a:p>
      </dgm:t>
    </dgm:pt>
    <dgm:pt modelId="{545273A2-D1D0-4ADE-B97D-384AD2E19D22}" type="sibTrans" cxnId="{ACBD6BCB-C5A9-43C2-976D-956B0E2958CF}">
      <dgm:prSet/>
      <dgm:spPr/>
      <dgm:t>
        <a:bodyPr/>
        <a:lstStyle/>
        <a:p>
          <a:endParaRPr lang="en-US"/>
        </a:p>
      </dgm:t>
    </dgm:pt>
    <dgm:pt modelId="{0E2EECE1-D26D-4559-B875-604A85703678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IRC sign-off &amp; AISC submission for endorsement</a:t>
          </a:r>
          <a:br>
            <a:rPr lang="en-US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September 2022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A919C1-3755-41CB-8FD7-B561DB6DD862}" type="parTrans" cxnId="{C7519F3D-E519-4543-BF04-E33738AC2ADF}">
      <dgm:prSet/>
      <dgm:spPr/>
      <dgm:t>
        <a:bodyPr/>
        <a:lstStyle/>
        <a:p>
          <a:endParaRPr lang="en-AU"/>
        </a:p>
      </dgm:t>
    </dgm:pt>
    <dgm:pt modelId="{91482443-300A-4F61-A391-8E910AE80A27}" type="sibTrans" cxnId="{C7519F3D-E519-4543-BF04-E33738AC2ADF}">
      <dgm:prSet/>
      <dgm:spPr/>
      <dgm:t>
        <a:bodyPr/>
        <a:lstStyle/>
        <a:p>
          <a:endParaRPr lang="en-AU"/>
        </a:p>
      </dgm:t>
    </dgm:pt>
    <dgm:pt modelId="{FE47FBD5-A719-41B1-B14E-1999BDDE6C3C}" type="pres">
      <dgm:prSet presAssocID="{A82EBBEB-02CA-450A-ADF0-7E1C99D8D2D1}" presName="Name0" presStyleCnt="0">
        <dgm:presLayoutVars>
          <dgm:dir/>
          <dgm:resizeHandles val="exact"/>
        </dgm:presLayoutVars>
      </dgm:prSet>
      <dgm:spPr/>
    </dgm:pt>
    <dgm:pt modelId="{AC72F22C-099E-498D-8DC7-9B2A966FB234}" type="pres">
      <dgm:prSet presAssocID="{A82EBBEB-02CA-450A-ADF0-7E1C99D8D2D1}" presName="arrow" presStyleLbl="bgShp" presStyleIdx="0" presStyleCnt="1"/>
      <dgm:spPr>
        <a:solidFill>
          <a:srgbClr val="00843D"/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644FC417-65C4-4A14-9BD3-0B4FE4983038}" type="pres">
      <dgm:prSet presAssocID="{A82EBBEB-02CA-450A-ADF0-7E1C99D8D2D1}" presName="points" presStyleCnt="0"/>
      <dgm:spPr/>
    </dgm:pt>
    <dgm:pt modelId="{0BFD2B67-6EEF-4CED-9DD0-87FB3CA2D9F6}" type="pres">
      <dgm:prSet presAssocID="{11AE9903-8A7D-40BB-AF2D-0827DA2C4880}" presName="compositeA" presStyleCnt="0"/>
      <dgm:spPr/>
    </dgm:pt>
    <dgm:pt modelId="{74D5A485-77E1-4371-B1DA-5501D50167D9}" type="pres">
      <dgm:prSet presAssocID="{11AE9903-8A7D-40BB-AF2D-0827DA2C4880}" presName="textA" presStyleLbl="revTx" presStyleIdx="0" presStyleCnt="6" custScaleX="119231">
        <dgm:presLayoutVars>
          <dgm:bulletEnabled val="1"/>
        </dgm:presLayoutVars>
      </dgm:prSet>
      <dgm:spPr/>
    </dgm:pt>
    <dgm:pt modelId="{D1720A3A-5323-47FA-A501-DB9E770BAE3D}" type="pres">
      <dgm:prSet presAssocID="{11AE9903-8A7D-40BB-AF2D-0827DA2C4880}" presName="circleA" presStyleLbl="node1" presStyleIdx="0" presStyleCnt="6"/>
      <dgm:spPr>
        <a:solidFill>
          <a:srgbClr val="80BD01"/>
        </a:solidFill>
      </dgm:spPr>
    </dgm:pt>
    <dgm:pt modelId="{75045AA1-C2A5-42F2-A01E-58F27156D578}" type="pres">
      <dgm:prSet presAssocID="{11AE9903-8A7D-40BB-AF2D-0827DA2C4880}" presName="spaceA" presStyleCnt="0"/>
      <dgm:spPr/>
    </dgm:pt>
    <dgm:pt modelId="{5D8A696D-F594-467F-A51E-2AFB38010A92}" type="pres">
      <dgm:prSet presAssocID="{D399CA55-417C-43BC-A648-1F4C0D1A7548}" presName="space" presStyleCnt="0"/>
      <dgm:spPr/>
    </dgm:pt>
    <dgm:pt modelId="{11DB416F-964F-4B71-91DA-1F7D6BC44488}" type="pres">
      <dgm:prSet presAssocID="{1C0E0690-0D28-498A-9713-AAA00D9F988C}" presName="compositeB" presStyleCnt="0"/>
      <dgm:spPr/>
    </dgm:pt>
    <dgm:pt modelId="{23DCC597-2234-4D4F-96BB-AAFC5589CBAE}" type="pres">
      <dgm:prSet presAssocID="{1C0E0690-0D28-498A-9713-AAA00D9F988C}" presName="textB" presStyleLbl="revTx" presStyleIdx="1" presStyleCnt="6">
        <dgm:presLayoutVars>
          <dgm:bulletEnabled val="1"/>
        </dgm:presLayoutVars>
      </dgm:prSet>
      <dgm:spPr/>
    </dgm:pt>
    <dgm:pt modelId="{DAAE9942-3612-4795-A6AA-72B58A68559F}" type="pres">
      <dgm:prSet presAssocID="{1C0E0690-0D28-498A-9713-AAA00D9F988C}" presName="circleB" presStyleLbl="node1" presStyleIdx="1" presStyleCnt="6"/>
      <dgm:spPr>
        <a:solidFill>
          <a:srgbClr val="80BD01"/>
        </a:solidFill>
      </dgm:spPr>
    </dgm:pt>
    <dgm:pt modelId="{0A6DE4B1-B5DC-4351-8D87-B3739B905B9B}" type="pres">
      <dgm:prSet presAssocID="{1C0E0690-0D28-498A-9713-AAA00D9F988C}" presName="spaceB" presStyleCnt="0"/>
      <dgm:spPr/>
    </dgm:pt>
    <dgm:pt modelId="{EB47B162-40A6-4D83-9CDA-D925DC1CB76C}" type="pres">
      <dgm:prSet presAssocID="{15990F3A-020E-4F6E-8FAA-5A892B027742}" presName="space" presStyleCnt="0"/>
      <dgm:spPr/>
    </dgm:pt>
    <dgm:pt modelId="{B05C7BC1-12DC-4B6D-AF8F-61290D245B99}" type="pres">
      <dgm:prSet presAssocID="{30E7E69C-CFDD-4141-8033-E02187194337}" presName="compositeA" presStyleCnt="0"/>
      <dgm:spPr/>
    </dgm:pt>
    <dgm:pt modelId="{7E066FCD-E543-4D62-B391-28AD7BF1F33D}" type="pres">
      <dgm:prSet presAssocID="{30E7E69C-CFDD-4141-8033-E02187194337}" presName="textA" presStyleLbl="revTx" presStyleIdx="2" presStyleCnt="6" custScaleX="113012">
        <dgm:presLayoutVars>
          <dgm:bulletEnabled val="1"/>
        </dgm:presLayoutVars>
      </dgm:prSet>
      <dgm:spPr/>
    </dgm:pt>
    <dgm:pt modelId="{DDB75857-E643-48BD-A6CE-76C56D189731}" type="pres">
      <dgm:prSet presAssocID="{30E7E69C-CFDD-4141-8033-E02187194337}" presName="circleA" presStyleLbl="node1" presStyleIdx="2" presStyleCnt="6"/>
      <dgm:spPr>
        <a:solidFill>
          <a:srgbClr val="80BD01"/>
        </a:solidFill>
      </dgm:spPr>
    </dgm:pt>
    <dgm:pt modelId="{5E360312-BF1B-4776-8AFC-DA46428FFE53}" type="pres">
      <dgm:prSet presAssocID="{30E7E69C-CFDD-4141-8033-E02187194337}" presName="spaceA" presStyleCnt="0"/>
      <dgm:spPr/>
    </dgm:pt>
    <dgm:pt modelId="{B7F83558-B746-454C-9E4D-1C5B6461FF57}" type="pres">
      <dgm:prSet presAssocID="{0B3221A2-15F9-4128-8E4D-76E36777D374}" presName="space" presStyleCnt="0"/>
      <dgm:spPr/>
    </dgm:pt>
    <dgm:pt modelId="{2638DE43-B835-4692-8B6D-859AE60F2741}" type="pres">
      <dgm:prSet presAssocID="{70FC1ADB-F403-4C8D-9765-CD47B92C50B7}" presName="compositeB" presStyleCnt="0"/>
      <dgm:spPr/>
    </dgm:pt>
    <dgm:pt modelId="{5167A019-C963-46E0-913F-26C35A8A3A2A}" type="pres">
      <dgm:prSet presAssocID="{70FC1ADB-F403-4C8D-9765-CD47B92C50B7}" presName="textB" presStyleLbl="revTx" presStyleIdx="3" presStyleCnt="6">
        <dgm:presLayoutVars>
          <dgm:bulletEnabled val="1"/>
        </dgm:presLayoutVars>
      </dgm:prSet>
      <dgm:spPr/>
    </dgm:pt>
    <dgm:pt modelId="{1C4DEAE2-5E91-451B-9FD4-F8E2742DA4C0}" type="pres">
      <dgm:prSet presAssocID="{70FC1ADB-F403-4C8D-9765-CD47B92C50B7}" presName="circleB" presStyleLbl="node1" presStyleIdx="3" presStyleCnt="6"/>
      <dgm:spPr>
        <a:solidFill>
          <a:srgbClr val="80BD01"/>
        </a:solidFill>
      </dgm:spPr>
    </dgm:pt>
    <dgm:pt modelId="{77772CE8-533A-48C5-817A-DF5968D8922E}" type="pres">
      <dgm:prSet presAssocID="{70FC1ADB-F403-4C8D-9765-CD47B92C50B7}" presName="spaceB" presStyleCnt="0"/>
      <dgm:spPr/>
    </dgm:pt>
    <dgm:pt modelId="{36A01DBE-63E2-43ED-B7F8-E0A10E1CE1AA}" type="pres">
      <dgm:prSet presAssocID="{7E5A4FDA-44F3-4D74-8C6E-10EFF615E7FD}" presName="space" presStyleCnt="0"/>
      <dgm:spPr/>
    </dgm:pt>
    <dgm:pt modelId="{8B56C067-757B-4BDD-9090-681BB1F9C0D8}" type="pres">
      <dgm:prSet presAssocID="{995A1454-1744-47A0-9EA0-ADD8F0B949A8}" presName="compositeA" presStyleCnt="0"/>
      <dgm:spPr/>
    </dgm:pt>
    <dgm:pt modelId="{30B16C26-603B-4732-B0BF-C0E587E16919}" type="pres">
      <dgm:prSet presAssocID="{995A1454-1744-47A0-9EA0-ADD8F0B949A8}" presName="textA" presStyleLbl="revTx" presStyleIdx="4" presStyleCnt="6" custLinFactNeighborX="4390">
        <dgm:presLayoutVars>
          <dgm:bulletEnabled val="1"/>
        </dgm:presLayoutVars>
      </dgm:prSet>
      <dgm:spPr/>
    </dgm:pt>
    <dgm:pt modelId="{9A02CA11-B5C5-45A6-B08F-3CD31F50CF35}" type="pres">
      <dgm:prSet presAssocID="{995A1454-1744-47A0-9EA0-ADD8F0B949A8}" presName="circleA" presStyleLbl="node1" presStyleIdx="4" presStyleCnt="6"/>
      <dgm:spPr>
        <a:solidFill>
          <a:srgbClr val="80BD01"/>
        </a:solidFill>
      </dgm:spPr>
    </dgm:pt>
    <dgm:pt modelId="{F5E186BA-2F4F-4115-87C9-DF7877E6A9C6}" type="pres">
      <dgm:prSet presAssocID="{995A1454-1744-47A0-9EA0-ADD8F0B949A8}" presName="spaceA" presStyleCnt="0"/>
      <dgm:spPr/>
    </dgm:pt>
    <dgm:pt modelId="{679C0275-C5CC-4F0A-BC67-E867D800F1CC}" type="pres">
      <dgm:prSet presAssocID="{545273A2-D1D0-4ADE-B97D-384AD2E19D22}" presName="space" presStyleCnt="0"/>
      <dgm:spPr/>
    </dgm:pt>
    <dgm:pt modelId="{C1A38473-16E0-4BE7-9D0C-068244F96869}" type="pres">
      <dgm:prSet presAssocID="{0E2EECE1-D26D-4559-B875-604A85703678}" presName="compositeB" presStyleCnt="0"/>
      <dgm:spPr/>
    </dgm:pt>
    <dgm:pt modelId="{1B1F3913-6C0C-45FE-BCE3-FC66C23E59A5}" type="pres">
      <dgm:prSet presAssocID="{0E2EECE1-D26D-4559-B875-604A85703678}" presName="textB" presStyleLbl="revTx" presStyleIdx="5" presStyleCnt="6">
        <dgm:presLayoutVars>
          <dgm:bulletEnabled val="1"/>
        </dgm:presLayoutVars>
      </dgm:prSet>
      <dgm:spPr/>
    </dgm:pt>
    <dgm:pt modelId="{9E341C5C-0EC8-417D-88C9-653DE7678BC1}" type="pres">
      <dgm:prSet presAssocID="{0E2EECE1-D26D-4559-B875-604A85703678}" presName="circleB" presStyleLbl="node1" presStyleIdx="5" presStyleCnt="6"/>
      <dgm:spPr>
        <a:solidFill>
          <a:schemeClr val="accent1"/>
        </a:solidFill>
      </dgm:spPr>
    </dgm:pt>
    <dgm:pt modelId="{79440EA1-76EA-4096-ACA5-552FB604D67C}" type="pres">
      <dgm:prSet presAssocID="{0E2EECE1-D26D-4559-B875-604A85703678}" presName="spaceB" presStyleCnt="0"/>
      <dgm:spPr/>
    </dgm:pt>
  </dgm:ptLst>
  <dgm:cxnLst>
    <dgm:cxn modelId="{81F3DB24-B5C0-457A-8E42-0F9A16234336}" type="presOf" srcId="{70FC1ADB-F403-4C8D-9765-CD47B92C50B7}" destId="{5167A019-C963-46E0-913F-26C35A8A3A2A}" srcOrd="0" destOrd="0" presId="urn:microsoft.com/office/officeart/2005/8/layout/hProcess11"/>
    <dgm:cxn modelId="{C7519F3D-E519-4543-BF04-E33738AC2ADF}" srcId="{A82EBBEB-02CA-450A-ADF0-7E1C99D8D2D1}" destId="{0E2EECE1-D26D-4559-B875-604A85703678}" srcOrd="5" destOrd="0" parTransId="{E2A919C1-3755-41CB-8FD7-B561DB6DD862}" sibTransId="{91482443-300A-4F61-A391-8E910AE80A27}"/>
    <dgm:cxn modelId="{EDB18B3F-E7D9-4B83-B7F5-951359A51026}" srcId="{A82EBBEB-02CA-450A-ADF0-7E1C99D8D2D1}" destId="{1C0E0690-0D28-498A-9713-AAA00D9F988C}" srcOrd="1" destOrd="0" parTransId="{20FDDFC3-5A94-4CF6-810E-1E90F9A3B358}" sibTransId="{15990F3A-020E-4F6E-8FAA-5A892B027742}"/>
    <dgm:cxn modelId="{C8825C41-F86B-48E3-9F90-AD91DB1EEC31}" type="presOf" srcId="{A82EBBEB-02CA-450A-ADF0-7E1C99D8D2D1}" destId="{FE47FBD5-A719-41B1-B14E-1999BDDE6C3C}" srcOrd="0" destOrd="0" presId="urn:microsoft.com/office/officeart/2005/8/layout/hProcess11"/>
    <dgm:cxn modelId="{71CE6369-05DB-4E90-AB27-761482669A96}" type="presOf" srcId="{1C0E0690-0D28-498A-9713-AAA00D9F988C}" destId="{23DCC597-2234-4D4F-96BB-AAFC5589CBAE}" srcOrd="0" destOrd="0" presId="urn:microsoft.com/office/officeart/2005/8/layout/hProcess11"/>
    <dgm:cxn modelId="{65082B81-04CE-4B76-B6CB-24846B054540}" srcId="{A82EBBEB-02CA-450A-ADF0-7E1C99D8D2D1}" destId="{70FC1ADB-F403-4C8D-9765-CD47B92C50B7}" srcOrd="3" destOrd="0" parTransId="{AF5826A2-D9AF-42A1-B720-8C9AE2511BE7}" sibTransId="{7E5A4FDA-44F3-4D74-8C6E-10EFF615E7FD}"/>
    <dgm:cxn modelId="{040B7B91-68A6-40D3-BEEC-086C3609372F}" srcId="{A82EBBEB-02CA-450A-ADF0-7E1C99D8D2D1}" destId="{11AE9903-8A7D-40BB-AF2D-0827DA2C4880}" srcOrd="0" destOrd="0" parTransId="{92C6F6EE-E440-4C94-A517-2DE87BF86B82}" sibTransId="{D399CA55-417C-43BC-A648-1F4C0D1A7548}"/>
    <dgm:cxn modelId="{4961989C-B8C3-45EF-93AF-E20A5C24D9C1}" srcId="{A82EBBEB-02CA-450A-ADF0-7E1C99D8D2D1}" destId="{30E7E69C-CFDD-4141-8033-E02187194337}" srcOrd="2" destOrd="0" parTransId="{497FA2C5-344C-4358-A83D-19A6BA41A8C9}" sibTransId="{0B3221A2-15F9-4128-8E4D-76E36777D374}"/>
    <dgm:cxn modelId="{FC83C3AF-7E4C-4AFC-95CF-0BFD825DAA13}" type="presOf" srcId="{995A1454-1744-47A0-9EA0-ADD8F0B949A8}" destId="{30B16C26-603B-4732-B0BF-C0E587E16919}" srcOrd="0" destOrd="0" presId="urn:microsoft.com/office/officeart/2005/8/layout/hProcess11"/>
    <dgm:cxn modelId="{AEDB0EB3-AE86-4A62-9C07-4223B9B1A9C2}" type="presOf" srcId="{0E2EECE1-D26D-4559-B875-604A85703678}" destId="{1B1F3913-6C0C-45FE-BCE3-FC66C23E59A5}" srcOrd="0" destOrd="0" presId="urn:microsoft.com/office/officeart/2005/8/layout/hProcess11"/>
    <dgm:cxn modelId="{B27AA8B9-3C25-4010-8104-104668FE2652}" type="presOf" srcId="{30E7E69C-CFDD-4141-8033-E02187194337}" destId="{7E066FCD-E543-4D62-B391-28AD7BF1F33D}" srcOrd="0" destOrd="0" presId="urn:microsoft.com/office/officeart/2005/8/layout/hProcess11"/>
    <dgm:cxn modelId="{ACBD6BCB-C5A9-43C2-976D-956B0E2958CF}" srcId="{A82EBBEB-02CA-450A-ADF0-7E1C99D8D2D1}" destId="{995A1454-1744-47A0-9EA0-ADD8F0B949A8}" srcOrd="4" destOrd="0" parTransId="{05E5A0CC-2942-4506-B841-382089CE30C4}" sibTransId="{545273A2-D1D0-4ADE-B97D-384AD2E19D22}"/>
    <dgm:cxn modelId="{ECF539DC-99C5-448A-B5A1-3ECB64C00E50}" type="presOf" srcId="{11AE9903-8A7D-40BB-AF2D-0827DA2C4880}" destId="{74D5A485-77E1-4371-B1DA-5501D50167D9}" srcOrd="0" destOrd="0" presId="urn:microsoft.com/office/officeart/2005/8/layout/hProcess11"/>
    <dgm:cxn modelId="{AEBBB9EA-611E-4313-8428-EAA7F1535B8B}" type="presParOf" srcId="{FE47FBD5-A719-41B1-B14E-1999BDDE6C3C}" destId="{AC72F22C-099E-498D-8DC7-9B2A966FB234}" srcOrd="0" destOrd="0" presId="urn:microsoft.com/office/officeart/2005/8/layout/hProcess11"/>
    <dgm:cxn modelId="{088ACB96-9235-4493-8A71-ECA89E4B8237}" type="presParOf" srcId="{FE47FBD5-A719-41B1-B14E-1999BDDE6C3C}" destId="{644FC417-65C4-4A14-9BD3-0B4FE4983038}" srcOrd="1" destOrd="0" presId="urn:microsoft.com/office/officeart/2005/8/layout/hProcess11"/>
    <dgm:cxn modelId="{361E68F7-C711-42F0-AE89-9055AF05A0BD}" type="presParOf" srcId="{644FC417-65C4-4A14-9BD3-0B4FE4983038}" destId="{0BFD2B67-6EEF-4CED-9DD0-87FB3CA2D9F6}" srcOrd="0" destOrd="0" presId="urn:microsoft.com/office/officeart/2005/8/layout/hProcess11"/>
    <dgm:cxn modelId="{7B2C71D1-2713-4806-A2FA-C9BA38149604}" type="presParOf" srcId="{0BFD2B67-6EEF-4CED-9DD0-87FB3CA2D9F6}" destId="{74D5A485-77E1-4371-B1DA-5501D50167D9}" srcOrd="0" destOrd="0" presId="urn:microsoft.com/office/officeart/2005/8/layout/hProcess11"/>
    <dgm:cxn modelId="{B62D7493-5044-4210-A0FA-BFE1DC0E6889}" type="presParOf" srcId="{0BFD2B67-6EEF-4CED-9DD0-87FB3CA2D9F6}" destId="{D1720A3A-5323-47FA-A501-DB9E770BAE3D}" srcOrd="1" destOrd="0" presId="urn:microsoft.com/office/officeart/2005/8/layout/hProcess11"/>
    <dgm:cxn modelId="{2B9A8484-D42A-49D8-918D-D365E7AD7DF0}" type="presParOf" srcId="{0BFD2B67-6EEF-4CED-9DD0-87FB3CA2D9F6}" destId="{75045AA1-C2A5-42F2-A01E-58F27156D578}" srcOrd="2" destOrd="0" presId="urn:microsoft.com/office/officeart/2005/8/layout/hProcess11"/>
    <dgm:cxn modelId="{DD4096ED-C7C9-43EB-8F44-1EEEBC6117AA}" type="presParOf" srcId="{644FC417-65C4-4A14-9BD3-0B4FE4983038}" destId="{5D8A696D-F594-467F-A51E-2AFB38010A92}" srcOrd="1" destOrd="0" presId="urn:microsoft.com/office/officeart/2005/8/layout/hProcess11"/>
    <dgm:cxn modelId="{E70F05C6-F440-4CD2-8F1D-A6673FD2B2C9}" type="presParOf" srcId="{644FC417-65C4-4A14-9BD3-0B4FE4983038}" destId="{11DB416F-964F-4B71-91DA-1F7D6BC44488}" srcOrd="2" destOrd="0" presId="urn:microsoft.com/office/officeart/2005/8/layout/hProcess11"/>
    <dgm:cxn modelId="{F657C37E-8CC0-48BC-8A27-372F0228D9F9}" type="presParOf" srcId="{11DB416F-964F-4B71-91DA-1F7D6BC44488}" destId="{23DCC597-2234-4D4F-96BB-AAFC5589CBAE}" srcOrd="0" destOrd="0" presId="urn:microsoft.com/office/officeart/2005/8/layout/hProcess11"/>
    <dgm:cxn modelId="{BC4EF99A-A90E-488E-AA01-7EEFA57E0642}" type="presParOf" srcId="{11DB416F-964F-4B71-91DA-1F7D6BC44488}" destId="{DAAE9942-3612-4795-A6AA-72B58A68559F}" srcOrd="1" destOrd="0" presId="urn:microsoft.com/office/officeart/2005/8/layout/hProcess11"/>
    <dgm:cxn modelId="{17DA53A0-BD15-4143-A668-0FFD80321A44}" type="presParOf" srcId="{11DB416F-964F-4B71-91DA-1F7D6BC44488}" destId="{0A6DE4B1-B5DC-4351-8D87-B3739B905B9B}" srcOrd="2" destOrd="0" presId="urn:microsoft.com/office/officeart/2005/8/layout/hProcess11"/>
    <dgm:cxn modelId="{D0F33769-A291-4BA0-A648-C9A35B4A53B8}" type="presParOf" srcId="{644FC417-65C4-4A14-9BD3-0B4FE4983038}" destId="{EB47B162-40A6-4D83-9CDA-D925DC1CB76C}" srcOrd="3" destOrd="0" presId="urn:microsoft.com/office/officeart/2005/8/layout/hProcess11"/>
    <dgm:cxn modelId="{AA0A1F7C-75CE-4989-A8B8-640ECA17A918}" type="presParOf" srcId="{644FC417-65C4-4A14-9BD3-0B4FE4983038}" destId="{B05C7BC1-12DC-4B6D-AF8F-61290D245B99}" srcOrd="4" destOrd="0" presId="urn:microsoft.com/office/officeart/2005/8/layout/hProcess11"/>
    <dgm:cxn modelId="{75D945B0-CA5B-4118-94A9-27EFD31C22AE}" type="presParOf" srcId="{B05C7BC1-12DC-4B6D-AF8F-61290D245B99}" destId="{7E066FCD-E543-4D62-B391-28AD7BF1F33D}" srcOrd="0" destOrd="0" presId="urn:microsoft.com/office/officeart/2005/8/layout/hProcess11"/>
    <dgm:cxn modelId="{B3A0FAB8-5A72-41A0-8741-01CAEFEB9F13}" type="presParOf" srcId="{B05C7BC1-12DC-4B6D-AF8F-61290D245B99}" destId="{DDB75857-E643-48BD-A6CE-76C56D189731}" srcOrd="1" destOrd="0" presId="urn:microsoft.com/office/officeart/2005/8/layout/hProcess11"/>
    <dgm:cxn modelId="{3141E506-A060-4A05-834D-8FDFDE709590}" type="presParOf" srcId="{B05C7BC1-12DC-4B6D-AF8F-61290D245B99}" destId="{5E360312-BF1B-4776-8AFC-DA46428FFE53}" srcOrd="2" destOrd="0" presId="urn:microsoft.com/office/officeart/2005/8/layout/hProcess11"/>
    <dgm:cxn modelId="{EFB402AC-5049-42CF-AAF5-F6564597F1A9}" type="presParOf" srcId="{644FC417-65C4-4A14-9BD3-0B4FE4983038}" destId="{B7F83558-B746-454C-9E4D-1C5B6461FF57}" srcOrd="5" destOrd="0" presId="urn:microsoft.com/office/officeart/2005/8/layout/hProcess11"/>
    <dgm:cxn modelId="{F751B975-0223-4A65-8208-3242BC17D170}" type="presParOf" srcId="{644FC417-65C4-4A14-9BD3-0B4FE4983038}" destId="{2638DE43-B835-4692-8B6D-859AE60F2741}" srcOrd="6" destOrd="0" presId="urn:microsoft.com/office/officeart/2005/8/layout/hProcess11"/>
    <dgm:cxn modelId="{408CECD5-4062-43E2-AF73-05099AA6C8FC}" type="presParOf" srcId="{2638DE43-B835-4692-8B6D-859AE60F2741}" destId="{5167A019-C963-46E0-913F-26C35A8A3A2A}" srcOrd="0" destOrd="0" presId="urn:microsoft.com/office/officeart/2005/8/layout/hProcess11"/>
    <dgm:cxn modelId="{9B354416-5F6C-4DBE-8362-9B5A413F1F6F}" type="presParOf" srcId="{2638DE43-B835-4692-8B6D-859AE60F2741}" destId="{1C4DEAE2-5E91-451B-9FD4-F8E2742DA4C0}" srcOrd="1" destOrd="0" presId="urn:microsoft.com/office/officeart/2005/8/layout/hProcess11"/>
    <dgm:cxn modelId="{546B5C21-E3CF-419D-AF75-DA36110E727C}" type="presParOf" srcId="{2638DE43-B835-4692-8B6D-859AE60F2741}" destId="{77772CE8-533A-48C5-817A-DF5968D8922E}" srcOrd="2" destOrd="0" presId="urn:microsoft.com/office/officeart/2005/8/layout/hProcess11"/>
    <dgm:cxn modelId="{5A5255C1-DFD6-46CD-8C2F-AEA92279FCEB}" type="presParOf" srcId="{644FC417-65C4-4A14-9BD3-0B4FE4983038}" destId="{36A01DBE-63E2-43ED-B7F8-E0A10E1CE1AA}" srcOrd="7" destOrd="0" presId="urn:microsoft.com/office/officeart/2005/8/layout/hProcess11"/>
    <dgm:cxn modelId="{CB553D56-F4CC-4129-9BA6-0816B3168495}" type="presParOf" srcId="{644FC417-65C4-4A14-9BD3-0B4FE4983038}" destId="{8B56C067-757B-4BDD-9090-681BB1F9C0D8}" srcOrd="8" destOrd="0" presId="urn:microsoft.com/office/officeart/2005/8/layout/hProcess11"/>
    <dgm:cxn modelId="{33D137A3-964D-429A-AA8F-3DB6CB27BB0F}" type="presParOf" srcId="{8B56C067-757B-4BDD-9090-681BB1F9C0D8}" destId="{30B16C26-603B-4732-B0BF-C0E587E16919}" srcOrd="0" destOrd="0" presId="urn:microsoft.com/office/officeart/2005/8/layout/hProcess11"/>
    <dgm:cxn modelId="{9BA8C1EC-1280-4B8E-A277-887E7443FBB5}" type="presParOf" srcId="{8B56C067-757B-4BDD-9090-681BB1F9C0D8}" destId="{9A02CA11-B5C5-45A6-B08F-3CD31F50CF35}" srcOrd="1" destOrd="0" presId="urn:microsoft.com/office/officeart/2005/8/layout/hProcess11"/>
    <dgm:cxn modelId="{AC5FD3EC-2E98-4916-B276-B45F8BFF1728}" type="presParOf" srcId="{8B56C067-757B-4BDD-9090-681BB1F9C0D8}" destId="{F5E186BA-2F4F-4115-87C9-DF7877E6A9C6}" srcOrd="2" destOrd="0" presId="urn:microsoft.com/office/officeart/2005/8/layout/hProcess11"/>
    <dgm:cxn modelId="{099554E2-6BB3-4013-BAA1-0B4EC789E6CA}" type="presParOf" srcId="{644FC417-65C4-4A14-9BD3-0B4FE4983038}" destId="{679C0275-C5CC-4F0A-BC67-E867D800F1CC}" srcOrd="9" destOrd="0" presId="urn:microsoft.com/office/officeart/2005/8/layout/hProcess11"/>
    <dgm:cxn modelId="{EABE0441-8A2A-40C5-BF4E-D5E505470B33}" type="presParOf" srcId="{644FC417-65C4-4A14-9BD3-0B4FE4983038}" destId="{C1A38473-16E0-4BE7-9D0C-068244F96869}" srcOrd="10" destOrd="0" presId="urn:microsoft.com/office/officeart/2005/8/layout/hProcess11"/>
    <dgm:cxn modelId="{0555D16E-D0BA-49AC-8B0F-6D25D5926D17}" type="presParOf" srcId="{C1A38473-16E0-4BE7-9D0C-068244F96869}" destId="{1B1F3913-6C0C-45FE-BCE3-FC66C23E59A5}" srcOrd="0" destOrd="0" presId="urn:microsoft.com/office/officeart/2005/8/layout/hProcess11"/>
    <dgm:cxn modelId="{D4AD44FA-064A-4EE9-A401-A2E71FB5B888}" type="presParOf" srcId="{C1A38473-16E0-4BE7-9D0C-068244F96869}" destId="{9E341C5C-0EC8-417D-88C9-653DE7678BC1}" srcOrd="1" destOrd="0" presId="urn:microsoft.com/office/officeart/2005/8/layout/hProcess11"/>
    <dgm:cxn modelId="{5AEFB473-C9A5-4C60-A2B5-3F9CE2CB9A3C}" type="presParOf" srcId="{C1A38473-16E0-4BE7-9D0C-068244F96869}" destId="{79440EA1-76EA-4096-ACA5-552FB604D67C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72F22C-099E-498D-8DC7-9B2A966FB234}">
      <dsp:nvSpPr>
        <dsp:cNvPr id="0" name=""/>
        <dsp:cNvSpPr/>
      </dsp:nvSpPr>
      <dsp:spPr>
        <a:xfrm>
          <a:off x="0" y="1331455"/>
          <a:ext cx="9465559" cy="1775274"/>
        </a:xfrm>
        <a:prstGeom prst="notchedRightArrow">
          <a:avLst/>
        </a:prstGeom>
        <a:solidFill>
          <a:srgbClr val="00843D"/>
        </a:solidFill>
        <a:ln>
          <a:noFill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4D5A485-77E1-4371-B1DA-5501D50167D9}">
      <dsp:nvSpPr>
        <dsp:cNvPr id="0" name=""/>
        <dsp:cNvSpPr/>
      </dsp:nvSpPr>
      <dsp:spPr>
        <a:xfrm>
          <a:off x="1431" y="0"/>
          <a:ext cx="1544920" cy="1775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Review process commencement</a:t>
          </a:r>
          <a:b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August – mid November 2021 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31" y="0"/>
        <a:ext cx="1544920" cy="1775274"/>
      </dsp:txXfrm>
    </dsp:sp>
    <dsp:sp modelId="{D1720A3A-5323-47FA-A501-DB9E770BAE3D}">
      <dsp:nvSpPr>
        <dsp:cNvPr id="0" name=""/>
        <dsp:cNvSpPr/>
      </dsp:nvSpPr>
      <dsp:spPr>
        <a:xfrm>
          <a:off x="551981" y="1997183"/>
          <a:ext cx="443818" cy="443818"/>
        </a:xfrm>
        <a:prstGeom prst="ellipse">
          <a:avLst/>
        </a:prstGeom>
        <a:solidFill>
          <a:srgbClr val="80BD01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3DCC597-2234-4D4F-96BB-AAFC5589CBAE}">
      <dsp:nvSpPr>
        <dsp:cNvPr id="0" name=""/>
        <dsp:cNvSpPr/>
      </dsp:nvSpPr>
      <dsp:spPr>
        <a:xfrm>
          <a:off x="1611138" y="2662911"/>
          <a:ext cx="1295737" cy="1775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Industry consultation of Draft 1 materials</a:t>
          </a:r>
          <a:br>
            <a:rPr lang="en-AU" sz="1400" b="0" i="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11 November 2021 – 31 January 2022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611138" y="2662911"/>
        <a:ext cx="1295737" cy="1775274"/>
      </dsp:txXfrm>
    </dsp:sp>
    <dsp:sp modelId="{DAAE9942-3612-4795-A6AA-72B58A68559F}">
      <dsp:nvSpPr>
        <dsp:cNvPr id="0" name=""/>
        <dsp:cNvSpPr/>
      </dsp:nvSpPr>
      <dsp:spPr>
        <a:xfrm>
          <a:off x="2037097" y="1997183"/>
          <a:ext cx="443818" cy="443818"/>
        </a:xfrm>
        <a:prstGeom prst="ellipse">
          <a:avLst/>
        </a:prstGeom>
        <a:solidFill>
          <a:srgbClr val="80BD01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E066FCD-E543-4D62-B391-28AD7BF1F33D}">
      <dsp:nvSpPr>
        <dsp:cNvPr id="0" name=""/>
        <dsp:cNvSpPr/>
      </dsp:nvSpPr>
      <dsp:spPr>
        <a:xfrm>
          <a:off x="2971662" y="0"/>
          <a:ext cx="1464338" cy="1775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400" b="0" i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Industry consultation of </a:t>
          </a:r>
          <a:r>
            <a:rPr lang="en-AU" sz="1400" b="1" i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Draft 2 </a:t>
          </a:r>
          <a:r>
            <a:rPr lang="en-AU" sz="1400" b="0" i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materials</a:t>
          </a:r>
          <a:br>
            <a:rPr lang="en-AU" sz="1400" b="0" i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21 February  – 21 March 2022</a:t>
          </a:r>
          <a:endParaRPr lang="en-US" sz="14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71662" y="0"/>
        <a:ext cx="1464338" cy="1775274"/>
      </dsp:txXfrm>
    </dsp:sp>
    <dsp:sp modelId="{DDB75857-E643-48BD-A6CE-76C56D189731}">
      <dsp:nvSpPr>
        <dsp:cNvPr id="0" name=""/>
        <dsp:cNvSpPr/>
      </dsp:nvSpPr>
      <dsp:spPr>
        <a:xfrm>
          <a:off x="3481921" y="1997183"/>
          <a:ext cx="443818" cy="443818"/>
        </a:xfrm>
        <a:prstGeom prst="ellipse">
          <a:avLst/>
        </a:prstGeom>
        <a:solidFill>
          <a:srgbClr val="80BD01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67A019-C963-46E0-913F-26C35A8A3A2A}">
      <dsp:nvSpPr>
        <dsp:cNvPr id="0" name=""/>
        <dsp:cNvSpPr/>
      </dsp:nvSpPr>
      <dsp:spPr>
        <a:xfrm>
          <a:off x="4500787" y="2662911"/>
          <a:ext cx="1295737" cy="1775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400" b="0" i="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Industry validation of final drafts</a:t>
          </a:r>
          <a:br>
            <a:rPr lang="en-AU" sz="1400" b="0" i="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b="1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17 May – 14 June 2022</a:t>
          </a:r>
          <a:endParaRPr lang="en-US" sz="1400" kern="120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00787" y="2662911"/>
        <a:ext cx="1295737" cy="1775274"/>
      </dsp:txXfrm>
    </dsp:sp>
    <dsp:sp modelId="{1C4DEAE2-5E91-451B-9FD4-F8E2742DA4C0}">
      <dsp:nvSpPr>
        <dsp:cNvPr id="0" name=""/>
        <dsp:cNvSpPr/>
      </dsp:nvSpPr>
      <dsp:spPr>
        <a:xfrm>
          <a:off x="4926746" y="1997183"/>
          <a:ext cx="443818" cy="443818"/>
        </a:xfrm>
        <a:prstGeom prst="ellipse">
          <a:avLst/>
        </a:prstGeom>
        <a:solidFill>
          <a:srgbClr val="80BD01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B16C26-603B-4732-B0BF-C0E587E16919}">
      <dsp:nvSpPr>
        <dsp:cNvPr id="0" name=""/>
        <dsp:cNvSpPr/>
      </dsp:nvSpPr>
      <dsp:spPr>
        <a:xfrm>
          <a:off x="5918193" y="0"/>
          <a:ext cx="1295737" cy="1775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b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400" b="0" i="0" kern="1200" dirty="0">
              <a:latin typeface="Arial" panose="020B0604020202020204" pitchFamily="34" charset="0"/>
              <a:cs typeface="Arial" panose="020B0604020202020204" pitchFamily="34" charset="0"/>
            </a:rPr>
            <a:t>Finalisation of Training Package components</a:t>
          </a:r>
          <a:br>
            <a:rPr lang="en-AU" sz="1400" b="0" i="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July – August 2022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18193" y="0"/>
        <a:ext cx="1295737" cy="1775274"/>
      </dsp:txXfrm>
    </dsp:sp>
    <dsp:sp modelId="{9A02CA11-B5C5-45A6-B08F-3CD31F50CF35}">
      <dsp:nvSpPr>
        <dsp:cNvPr id="0" name=""/>
        <dsp:cNvSpPr/>
      </dsp:nvSpPr>
      <dsp:spPr>
        <a:xfrm>
          <a:off x="6287270" y="1997183"/>
          <a:ext cx="443818" cy="443818"/>
        </a:xfrm>
        <a:prstGeom prst="ellipse">
          <a:avLst/>
        </a:prstGeom>
        <a:solidFill>
          <a:srgbClr val="80BD01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B1F3913-6C0C-45FE-BCE3-FC66C23E59A5}">
      <dsp:nvSpPr>
        <dsp:cNvPr id="0" name=""/>
        <dsp:cNvSpPr/>
      </dsp:nvSpPr>
      <dsp:spPr>
        <a:xfrm>
          <a:off x="7221835" y="2662911"/>
          <a:ext cx="1295737" cy="17752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  <a:t>IRC sign-off &amp; AISC submission for endorsement</a:t>
          </a:r>
          <a:br>
            <a:rPr lang="en-US" sz="14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September 2022</a:t>
          </a:r>
          <a:endParaRPr lang="en-US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221835" y="2662911"/>
        <a:ext cx="1295737" cy="1775274"/>
      </dsp:txXfrm>
    </dsp:sp>
    <dsp:sp modelId="{9E341C5C-0EC8-417D-88C9-653DE7678BC1}">
      <dsp:nvSpPr>
        <dsp:cNvPr id="0" name=""/>
        <dsp:cNvSpPr/>
      </dsp:nvSpPr>
      <dsp:spPr>
        <a:xfrm>
          <a:off x="7647794" y="1997183"/>
          <a:ext cx="443818" cy="443818"/>
        </a:xfrm>
        <a:prstGeom prst="ellipse">
          <a:avLst/>
        </a:prstGeom>
        <a:solidFill>
          <a:schemeClr val="accent1"/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8A0F11-A80D-4B0B-B156-A900AF3A96BD}" type="datetimeFigureOut">
              <a:rPr lang="en-AU" smtClean="0"/>
              <a:t>20/05/2022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BC45E6-4F8A-4132-BFAE-F4B224005F10}" type="slidenum">
              <a:rPr lang="en-AU" smtClean="0"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12311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C45E6-4F8A-4132-BFAE-F4B224005F10}" type="slidenum">
              <a:rPr lang="en-AU" smtClean="0"/>
              <a:t>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96211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C45E6-4F8A-4132-BFAE-F4B224005F10}" type="slidenum">
              <a:rPr lang="en-AU" smtClean="0"/>
              <a:t>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60456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C45E6-4F8A-4132-BFAE-F4B224005F10}" type="slidenum">
              <a:rPr lang="en-AU" smtClean="0"/>
              <a:t>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94895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**Particularly keen to receive feedback on these proposed entry requirements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C45E6-4F8A-4132-BFAE-F4B224005F10}" type="slidenum">
              <a:rPr lang="en-AU" smtClean="0"/>
              <a:t>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183122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C45E6-4F8A-4132-BFAE-F4B224005F10}" type="slidenum">
              <a:rPr lang="en-AU" smtClean="0"/>
              <a:t>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97870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C45E6-4F8A-4132-BFAE-F4B224005F10}" type="slidenum">
              <a:rPr lang="en-AU" smtClean="0"/>
              <a:t>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394603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Go </a:t>
            </a:r>
            <a:r>
              <a:rPr lang="en-AU"/>
              <a:t>to quals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C45E6-4F8A-4132-BFAE-F4B224005F10}" type="slidenum">
              <a:rPr lang="en-AU" smtClean="0"/>
              <a:t>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203473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C45E6-4F8A-4132-BFAE-F4B224005F10}" type="slidenum">
              <a:rPr lang="en-AU" smtClean="0"/>
              <a:t>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22023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C45E6-4F8A-4132-BFAE-F4B224005F10}" type="slidenum">
              <a:rPr lang="en-AU" smtClean="0"/>
              <a:t>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629139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Go to units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C45E6-4F8A-4132-BFAE-F4B224005F10}" type="slidenum">
              <a:rPr lang="en-AU" smtClean="0"/>
              <a:t>10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260221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C45E6-4F8A-4132-BFAE-F4B224005F10}" type="slidenum">
              <a:rPr lang="en-AU" smtClean="0"/>
              <a:t>11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761542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C45E6-4F8A-4132-BFAE-F4B224005F10}" type="slidenum">
              <a:rPr lang="en-AU" smtClean="0"/>
              <a:t>12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961720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C45E6-4F8A-4132-BFAE-F4B224005F10}" type="slidenum">
              <a:rPr lang="en-AU" smtClean="0"/>
              <a:t>13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858719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C45E6-4F8A-4132-BFAE-F4B224005F10}" type="slidenum">
              <a:rPr lang="en-AU" smtClean="0"/>
              <a:t>14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988184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C45E6-4F8A-4132-BFAE-F4B224005F10}" type="slidenum">
              <a:rPr lang="en-AU" smtClean="0"/>
              <a:t>15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838335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C45E6-4F8A-4132-BFAE-F4B224005F10}" type="slidenum">
              <a:rPr lang="en-AU" smtClean="0"/>
              <a:t>16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15758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Jenni – just noting down the additional things we need feedback on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C45E6-4F8A-4132-BFAE-F4B224005F10}" type="slidenum">
              <a:rPr lang="en-AU" smtClean="0"/>
              <a:t>17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975701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C45E6-4F8A-4132-BFAE-F4B224005F10}" type="slidenum">
              <a:rPr lang="en-AU" smtClean="0"/>
              <a:t>18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249955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C45E6-4F8A-4132-BFAE-F4B224005F10}" type="slidenum">
              <a:rPr lang="en-AU" smtClean="0"/>
              <a:t>19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234726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C45E6-4F8A-4132-BFAE-F4B224005F10}" type="slidenum">
              <a:rPr lang="en-AU" smtClean="0"/>
              <a:t>20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593766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BC45E6-4F8A-4132-BFAE-F4B224005F10}" type="slidenum">
              <a:rPr lang="en-AU" smtClean="0"/>
              <a:t>21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06151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3C909-A56B-4F94-8981-23E4F7D0EBA9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124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414C5-3679-434C-8766-FC5872349078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834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5B933-EF4B-42E5-91D7-493052BCE637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796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MINTRACT BULLE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AC328-F4C7-4514-9456-F65E7DB0B246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0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1DB65-295B-48F5-9EF2-50B12BAD2DBA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443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77849-03A9-43B1-B5F6-CE8FDA53D05D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504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E0BA-219F-49CB-9D95-03AD7C51E85F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019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2F1A7-DBE4-45EB-8D25-28BE66E17588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88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03DAE-A5B5-40BA-AB32-06C45BEF07D6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484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404FE-0E16-48B1-BFC4-5F028FD61F16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14319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404FE-0E16-48B1-BFC4-5F028FD61F16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036751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404FE-0E16-48B1-BFC4-5F028FD61F16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27413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404FE-0E16-48B1-BFC4-5F028FD61F16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43589137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404FE-0E16-48B1-BFC4-5F028FD61F16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60670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4685E-115B-48F5-87F7-2C49596F347B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144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DA7A9-B035-459E-869D-364C2FB7FDC3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5320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D35B5-936B-4270-AC76-33D853CD24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57A260-95FA-48D4-8C35-D64ADC2338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A84BF4-BDA0-4406-BDD3-F73ACFD27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F6342-A2E2-4183-8CC3-C97BD063E869}" type="datetimeFigureOut">
              <a:rPr lang="en-AU" smtClean="0"/>
              <a:t>20/05/2022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24465-FDA6-4AA4-B440-E1DC3EF0A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5AF72-8441-4AB6-84F5-8E15ACB7B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F13E7-6FFA-47FB-B5F1-7F52B6D862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822098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3A1E9-B23C-47B2-879C-497DAFB70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41321-7155-4092-A610-FAF7868EA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D0F80-7749-4D05-AC43-9426407D5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F6342-A2E2-4183-8CC3-C97BD063E869}" type="datetimeFigureOut">
              <a:rPr lang="en-AU" smtClean="0"/>
              <a:t>20/05/2022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D7BF80-AE72-4830-B6F4-E41F9D69B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EEBC2-09E2-4532-8063-AD6020CF8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F13E7-6FFA-47FB-B5F1-7F52B6D862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199079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9C87B-BAAE-405A-AF95-B9F53E003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B319F2-E4DC-4193-B686-BC3AA0358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B68FE-F7B6-42E6-A381-18B0E2CDB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F6342-A2E2-4183-8CC3-C97BD063E869}" type="datetimeFigureOut">
              <a:rPr lang="en-AU" smtClean="0"/>
              <a:t>20/05/2022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F9F1C3-5B4C-4F71-80AA-E58233655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AB8A34-BFD0-4485-85F5-BDF12ECF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F13E7-6FFA-47FB-B5F1-7F52B6D862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40021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76F82-735A-4D45-A979-2E4C052F4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CBB7B-2797-486E-8E09-A1993C9BCB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5A52BA-29D0-4333-9B33-BE524A1071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0D3687-1C72-461E-89AE-81D6FE250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F6342-A2E2-4183-8CC3-C97BD063E869}" type="datetimeFigureOut">
              <a:rPr lang="en-AU" smtClean="0"/>
              <a:t>20/05/2022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1C8246-373E-4470-BA06-5B4E51E1D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63B888-4ABE-4E0A-BABB-C163E82B4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F13E7-6FFA-47FB-B5F1-7F52B6D862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479699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1A8E3-F823-4B23-BD6D-4AAB0067D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02BAF2-5A04-4D9F-AA8E-F3BB270133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2D9D94-55B2-415E-98CF-B4FA5EC6B5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A60274-B27A-4253-B3A9-DB6D4687FC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1230C6-9BDF-4AC0-A262-661E67DFD5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F04B57-0883-4155-9D95-A73AE4BC1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F6342-A2E2-4183-8CC3-C97BD063E869}" type="datetimeFigureOut">
              <a:rPr lang="en-AU" smtClean="0"/>
              <a:t>20/05/2022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B056DB-8A3C-4CA2-B880-3BD53F5CC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BFD9C3-53F8-48D4-98E6-020F9E764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F13E7-6FFA-47FB-B5F1-7F52B6D862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25400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847EC-5AB5-4604-8C0F-413A6006B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1329F5-B9B5-4D97-A49E-B6D13D140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F6342-A2E2-4183-8CC3-C97BD063E869}" type="datetimeFigureOut">
              <a:rPr lang="en-AU" smtClean="0"/>
              <a:t>20/05/2022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71FE00-E0B9-43E9-B887-A21A20FEF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C85EF3-F9F5-4AFB-9EC2-58267DAFF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F13E7-6FFA-47FB-B5F1-7F52B6D862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56192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658082-E103-44D4-B2BD-1A424559D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F6342-A2E2-4183-8CC3-C97BD063E869}" type="datetimeFigureOut">
              <a:rPr lang="en-AU" smtClean="0"/>
              <a:t>20/05/2022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325E1E-6C94-4C5D-B4D5-8B50321AC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711C96-0291-49F3-9411-6B7B7831B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F13E7-6FFA-47FB-B5F1-7F52B6D862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369706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DD47B-AEBD-4CD3-B588-8C2E60654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7EA10-9EC3-4586-851D-7B32784BF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B77CBA-AA4E-48A5-AE42-0C6584FAE6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0E9700-883B-4677-B223-43A34B270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F6342-A2E2-4183-8CC3-C97BD063E869}" type="datetimeFigureOut">
              <a:rPr lang="en-AU" smtClean="0"/>
              <a:t>20/05/2022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290FC4-BF62-4EC0-8D4A-3B0E096AB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725AA-1510-4836-A66B-4966B9B4F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F13E7-6FFA-47FB-B5F1-7F52B6D862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66750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33416-66F9-4280-9A11-7C48ABFFB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174594-EC39-4418-B7E5-B16335E395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79F493-8626-4580-8A44-9BC6468888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54C8FC-30D9-4A18-BDEF-DCC11BBCD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F6342-A2E2-4183-8CC3-C97BD063E869}" type="datetimeFigureOut">
              <a:rPr lang="en-AU" smtClean="0"/>
              <a:t>20/05/2022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330F98-2C6A-49AE-94EA-0E875FB27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D6DD91-625F-46E8-AB37-E83F4CAD6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F13E7-6FFA-47FB-B5F1-7F52B6D862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571893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FF796-E2F6-4B75-9935-3C13E889A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6B4EE0-AC79-4986-8A8B-03DF2BA6DF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8D004-941D-4AFB-9367-F97AE84FC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F6342-A2E2-4183-8CC3-C97BD063E869}" type="datetimeFigureOut">
              <a:rPr lang="en-AU" smtClean="0"/>
              <a:t>20/05/2022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C6226-FF34-48B8-ADD4-3F064E235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DB94D7-E2BF-4A5A-9933-68F9E9A67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F13E7-6FFA-47FB-B5F1-7F52B6D862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437921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D42A2A-D7EF-4BB3-893E-66EAA7E7FB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AEF2B3-55FB-474C-A1F3-343F89B545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D93E19-062A-4094-ABEB-CE63D0390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F6342-A2E2-4183-8CC3-C97BD063E869}" type="datetimeFigureOut">
              <a:rPr lang="en-AU" smtClean="0"/>
              <a:t>20/05/2022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87F93-FDB0-4D8E-8680-17A7BAEFA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A70CFE-6F24-4E52-B48E-374FA9E5F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F13E7-6FFA-47FB-B5F1-7F52B6D862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0404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404FE-0E16-48B1-BFC4-5F028FD61F16}" type="datetime1">
              <a:rPr lang="en-US" smtClean="0"/>
              <a:t>5/20/2022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503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FA7FCE-59BC-4BB6-A8DD-7539C34F9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357CF0-5E9E-42AB-A41B-25BA225D0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FD4F49-3873-4BB8-B080-0EB27D1DF9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6342-A2E2-4183-8CC3-C97BD063E869}" type="datetimeFigureOut">
              <a:rPr lang="en-AU" smtClean="0"/>
              <a:t>20/05/2022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610F3-34D3-4530-A26C-4ACA54B1D9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96C465-9A87-4F50-86FC-01AFA41324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F13E7-6FFA-47FB-B5F1-7F52B6D862A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73410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training.gov.au/Training/Details/BSBXCM401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training.gov.au/Training/Details/FBPOPR4001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raining.gov.au/Training/Details/FBPOPR3020" TargetMode="External"/><Relationship Id="rId5" Type="http://schemas.openxmlformats.org/officeDocument/2006/relationships/hyperlink" Target="https://training.gov.au/Training/Details/TLID0016" TargetMode="External"/><Relationship Id="rId4" Type="http://schemas.openxmlformats.org/officeDocument/2006/relationships/hyperlink" Target="https://training.gov.au/Training/Details/FBPFSY3005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killsimpact.com.au/site/skilliampactmedia/uploads/2022/02/INFO.AMP_.22-20.SummaryChangestoSecondDraft.202202.pdf?x94325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hyperlink" Target="https://www.skillsimpact.com.au/meat/training-package-projects/meat-processing-general-quality-and-safety-skills-project/" TargetMode="External"/><Relationship Id="rId4" Type="http://schemas.openxmlformats.org/officeDocument/2006/relationships/hyperlink" Target="https://www.skillsimpact.com.au/site/skilliampactmedia/uploads/2022/02/AMP-feedback-summary-report-significant-changes-required.pdf?x94325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ntrac.com.au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ailchi.mp/mintrac.com.au/mintracker" TargetMode="Externa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lobrien@mintrac.com.au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0352282-7CEE-4EE4-972C-3544D6D15C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1519" y="1404704"/>
            <a:ext cx="8527055" cy="4609837"/>
          </a:xfrm>
        </p:spPr>
        <p:txBody>
          <a:bodyPr/>
          <a:lstStyle/>
          <a:p>
            <a:pPr algn="ctr"/>
            <a:r>
              <a:rPr lang="en-US" sz="4800" dirty="0">
                <a:solidFill>
                  <a:schemeClr val="accent2">
                    <a:lumMod val="50000"/>
                  </a:schemeClr>
                </a:solidFill>
              </a:rPr>
              <a:t>AMP Australian Meat Processing Training Package: </a:t>
            </a:r>
            <a:r>
              <a:rPr lang="en-US" sz="4800" i="1" dirty="0">
                <a:solidFill>
                  <a:schemeClr val="accent2">
                    <a:lumMod val="50000"/>
                  </a:schemeClr>
                </a:solidFill>
              </a:rPr>
              <a:t>General, Quality and Safety Skills Project</a:t>
            </a:r>
            <a:br>
              <a:rPr lang="en-AU" sz="4000" dirty="0">
                <a:solidFill>
                  <a:schemeClr val="tx1"/>
                </a:solidFill>
              </a:rPr>
            </a:br>
            <a:br>
              <a:rPr lang="en-AU" sz="4000" dirty="0">
                <a:solidFill>
                  <a:schemeClr val="tx1"/>
                </a:solidFill>
              </a:rPr>
            </a:br>
            <a:r>
              <a:rPr lang="en-AU" sz="3600" dirty="0">
                <a:solidFill>
                  <a:schemeClr val="accent2">
                    <a:lumMod val="50000"/>
                  </a:schemeClr>
                </a:solidFill>
              </a:rPr>
              <a:t>Final Draft Webinar</a:t>
            </a:r>
            <a:br>
              <a:rPr lang="en-AU" sz="36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AU"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br>
              <a:rPr lang="en-AU" sz="40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AU" sz="3200" dirty="0">
                <a:solidFill>
                  <a:schemeClr val="accent2">
                    <a:lumMod val="50000"/>
                  </a:schemeClr>
                </a:solidFill>
              </a:rPr>
              <a:t> May 2022</a:t>
            </a:r>
            <a:endParaRPr lang="en-A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73407-7565-443B-BE92-699A241C1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C7A8F3-AB13-4B19-883B-62DA9DBE2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65989" cy="109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456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EA3CE58-FE24-43E6-B5AB-F596883F3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303662"/>
            <a:ext cx="8596668" cy="1320800"/>
          </a:xfrm>
        </p:spPr>
        <p:txBody>
          <a:bodyPr>
            <a:normAutofit/>
          </a:bodyPr>
          <a:lstStyle/>
          <a:p>
            <a:pPr algn="l"/>
            <a:r>
              <a:rPr lang="en-AU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Agenda</a:t>
            </a:r>
            <a:br>
              <a:rPr lang="en-AU" sz="3600" dirty="0">
                <a:solidFill>
                  <a:schemeClr val="tx1"/>
                </a:solidFill>
              </a:rPr>
            </a:br>
            <a:endParaRPr lang="en-AU" sz="3600" dirty="0">
              <a:solidFill>
                <a:schemeClr val="tx1"/>
              </a:solidFill>
            </a:endParaRP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A01E725-24B3-4AA2-9F47-01E9E9042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245898"/>
          </a:xfrm>
        </p:spPr>
        <p:txBody>
          <a:bodyPr>
            <a:normAutofit fontScale="77500" lnSpcReduction="20000"/>
          </a:bodyPr>
          <a:lstStyle/>
          <a:p>
            <a:r>
              <a:rPr lang="en-AU" sz="3200" dirty="0"/>
              <a:t>Welcome</a:t>
            </a:r>
          </a:p>
          <a:p>
            <a:r>
              <a:rPr lang="en-US" sz="3200" dirty="0"/>
              <a:t>Consultation so far</a:t>
            </a:r>
          </a:p>
          <a:p>
            <a:r>
              <a:rPr lang="en-US" sz="3200" dirty="0"/>
              <a:t>Key changes</a:t>
            </a:r>
          </a:p>
          <a:p>
            <a:pPr lvl="1"/>
            <a:r>
              <a:rPr lang="en-AU" sz="3000" dirty="0"/>
              <a:t>Revised qualifications</a:t>
            </a:r>
          </a:p>
          <a:p>
            <a:pPr lvl="1"/>
            <a:r>
              <a:rPr lang="en-US" sz="2800" dirty="0"/>
              <a:t>Meat Safety (CVIG)</a:t>
            </a:r>
          </a:p>
          <a:p>
            <a:pPr lvl="1"/>
            <a:r>
              <a:rPr lang="en-AU" sz="3000" dirty="0"/>
              <a:t>Revised units of competency</a:t>
            </a:r>
          </a:p>
          <a:p>
            <a:pPr lvl="1"/>
            <a:r>
              <a:rPr lang="en-AU" sz="3000" dirty="0"/>
              <a:t>Units proposed for replacement/deletion</a:t>
            </a:r>
          </a:p>
          <a:p>
            <a:r>
              <a:rPr lang="en-AU" sz="3200" dirty="0"/>
              <a:t>Timeline</a:t>
            </a:r>
          </a:p>
          <a:p>
            <a:r>
              <a:rPr lang="en-AU" sz="3200" dirty="0"/>
              <a:t>Providing feedback</a:t>
            </a:r>
          </a:p>
          <a:p>
            <a:r>
              <a:rPr lang="en-AU" sz="3200" dirty="0"/>
              <a:t>What’s next?</a:t>
            </a:r>
          </a:p>
          <a:p>
            <a:endParaRPr lang="en-AU" sz="3200" dirty="0"/>
          </a:p>
          <a:p>
            <a:endParaRPr lang="en-AU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73407-7565-443B-BE92-699A241C1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C7A8F3-AB13-4B19-883B-62DA9DBE2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65989" cy="109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008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773C7-AE90-49B6-893B-B9BCCA8EC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2154" y="154277"/>
            <a:ext cx="8767226" cy="1320800"/>
          </a:xfrm>
        </p:spPr>
        <p:txBody>
          <a:bodyPr/>
          <a:lstStyle/>
          <a:p>
            <a:r>
              <a:rPr lang="en-AU" dirty="0">
                <a:solidFill>
                  <a:schemeClr val="accent2">
                    <a:lumMod val="50000"/>
                  </a:schemeClr>
                </a:solidFill>
              </a:rPr>
              <a:t>Consultation so far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78D0E-24B7-4B1D-AD38-0005C1B84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376" y="1394220"/>
            <a:ext cx="8767226" cy="5012267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2800" dirty="0"/>
              <a:t>Draft qualifications and units of competency were made available on via the project webpage from 11 November 2021 until 31 January 2022.</a:t>
            </a:r>
          </a:p>
          <a:p>
            <a:r>
              <a:rPr lang="en-US" sz="2800" dirty="0"/>
              <a:t>Feedback received on the initial drafts indicated further significant changes were required for the qualifications and some units. </a:t>
            </a:r>
          </a:p>
          <a:p>
            <a:r>
              <a:rPr lang="en-US" sz="2800" dirty="0"/>
              <a:t>Updated versions of these qualifications and units were made available for feedback from 21 February until 21 March 2022.</a:t>
            </a:r>
          </a:p>
          <a:p>
            <a:r>
              <a:rPr lang="en-US" sz="2800" dirty="0"/>
              <a:t>Over these draft periods 49 stakeholders contributed 676 pieces of feedback via the online feedback hub, by phone, email or during a consultation webinar.</a:t>
            </a:r>
          </a:p>
          <a:p>
            <a:pPr marL="0" indent="0">
              <a:buNone/>
            </a:pPr>
            <a:endParaRPr lang="en-AU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182744-0D83-4D0B-90BB-37527C735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855FB7-F904-483B-99A4-260FEB0DC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65989" cy="109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965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595FD0D-9DCE-44AC-AE7A-59010AF88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1559" y="134190"/>
            <a:ext cx="8596668" cy="828517"/>
          </a:xfrm>
        </p:spPr>
        <p:txBody>
          <a:bodyPr/>
          <a:lstStyle/>
          <a:p>
            <a:r>
              <a:rPr lang="en-AU" dirty="0">
                <a:solidFill>
                  <a:schemeClr val="accent2">
                    <a:lumMod val="50000"/>
                  </a:schemeClr>
                </a:solidFill>
              </a:rPr>
              <a:t>Key changes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89F905E-32C3-4442-B748-4483C2A15B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0048" y="962707"/>
            <a:ext cx="9071642" cy="48221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AU" sz="2400" dirty="0"/>
              <a:t>Final draft changes include:</a:t>
            </a:r>
          </a:p>
          <a:p>
            <a:r>
              <a:rPr lang="en-AU" sz="2000" dirty="0"/>
              <a:t>Units added to elective bank of all four qualifications</a:t>
            </a:r>
          </a:p>
          <a:p>
            <a:r>
              <a:rPr lang="en-AU" sz="2000" dirty="0"/>
              <a:t>Two ‘micro’ processing plant units added to the Certificate III in meat Safety Inspection</a:t>
            </a:r>
          </a:p>
          <a:p>
            <a:r>
              <a:rPr lang="en-AU" sz="2000" dirty="0"/>
              <a:t>‘Sharpen and handle knives safely’ unit added to the core of Certificate IV in Meat Safety Inspection</a:t>
            </a:r>
          </a:p>
          <a:p>
            <a:r>
              <a:rPr lang="en-AU" sz="2000" dirty="0"/>
              <a:t>Entry requirements added to Meat Safety Inspection qualifications**</a:t>
            </a:r>
          </a:p>
          <a:p>
            <a:r>
              <a:rPr lang="en-AU" sz="2000" dirty="0"/>
              <a:t>Wording refined in many units to clarify the job task and assessment requirements</a:t>
            </a:r>
          </a:p>
          <a:p>
            <a:r>
              <a:rPr lang="en-AU" sz="2000" dirty="0"/>
              <a:t>‘Suitably qualified supervisor’ defined within MSY units</a:t>
            </a:r>
          </a:p>
          <a:p>
            <a:r>
              <a:rPr lang="en-AU" sz="2000" dirty="0"/>
              <a:t>Assessment conditions in most units include “Assessment for this unit must include at least three forms of evidence.”</a:t>
            </a:r>
          </a:p>
          <a:p>
            <a:r>
              <a:rPr lang="en-AU" sz="2000" dirty="0"/>
              <a:t>Equivalence status of some units updated to ‘Not equivalent’</a:t>
            </a:r>
          </a:p>
          <a:p>
            <a:r>
              <a:rPr lang="en-AU" sz="2000" dirty="0"/>
              <a:t>Supporting information drafted for Companion Volume Implementation Guide (CVIG)</a:t>
            </a:r>
          </a:p>
          <a:p>
            <a:pPr marL="0" indent="0">
              <a:buNone/>
            </a:pPr>
            <a:endParaRPr lang="en-AU" sz="19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73407-7565-443B-BE92-699A241C1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C7A8F3-AB13-4B19-883B-62DA9DBE2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65989" cy="109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317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2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111D71-1C7E-4D07-9C42-DD4E49A15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2227730"/>
          </a:xfrm>
        </p:spPr>
        <p:txBody>
          <a:bodyPr anchor="ctr">
            <a:normAutofit/>
          </a:bodyPr>
          <a:lstStyle/>
          <a:p>
            <a:r>
              <a:rPr lang="en-AU" b="1" dirty="0">
                <a:solidFill>
                  <a:srgbClr val="FFFFFF"/>
                </a:solidFill>
              </a:rPr>
              <a:t>Proposed</a:t>
            </a:r>
            <a:r>
              <a:rPr lang="en-AU" dirty="0">
                <a:solidFill>
                  <a:srgbClr val="FFFFFF"/>
                </a:solidFill>
              </a:rPr>
              <a:t> ‘micro plant’ definition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EF94B0-90B2-497A-A9A7-C43FF5FC0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251" y="3025099"/>
            <a:ext cx="3856774" cy="8967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EBC94-D5FB-4E2C-86A8-156B9AF0A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725" y="2837329"/>
            <a:ext cx="4512988" cy="331793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A ‘micro meat processing premises’ is defined by for training and assessment purposes, as:</a:t>
            </a:r>
          </a:p>
          <a:p>
            <a:r>
              <a:rPr lang="en-US" dirty="0">
                <a:solidFill>
                  <a:srgbClr val="FFFFFF"/>
                </a:solidFill>
              </a:rPr>
              <a:t>‘operating fewer than four days a week with a small throughput for one or more species, </a:t>
            </a:r>
            <a:r>
              <a:rPr lang="en-US" b="1" dirty="0">
                <a:solidFill>
                  <a:srgbClr val="FFFFFF"/>
                </a:solidFill>
              </a:rPr>
              <a:t>or</a:t>
            </a:r>
            <a:r>
              <a:rPr lang="en-US" dirty="0">
                <a:solidFill>
                  <a:srgbClr val="FFFFFF"/>
                </a:solidFill>
              </a:rPr>
              <a:t> </a:t>
            </a:r>
          </a:p>
          <a:p>
            <a:r>
              <a:rPr lang="en-US" dirty="0">
                <a:solidFill>
                  <a:srgbClr val="FFFFFF"/>
                </a:solidFill>
              </a:rPr>
              <a:t>employing fewer than four workers on the slaughter floor’. </a:t>
            </a:r>
            <a:endParaRPr lang="en-AU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6FB2F6-3F07-426B-AD8A-2A46D67D4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62553" y="6041362"/>
            <a:ext cx="56618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 smtClean="0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556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1313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290979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2568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534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33425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5592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2758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5EC319D-0FEA-4B95-A3EA-01E35672C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97631" y="-8467"/>
            <a:ext cx="5994369" cy="6866467"/>
          </a:xfrm>
          <a:custGeom>
            <a:avLst/>
            <a:gdLst>
              <a:gd name="connsiteX0" fmla="*/ 0 w 5994369"/>
              <a:gd name="connsiteY0" fmla="*/ 0 h 6866467"/>
              <a:gd name="connsiteX1" fmla="*/ 1249825 w 5994369"/>
              <a:gd name="connsiteY1" fmla="*/ 0 h 6866467"/>
              <a:gd name="connsiteX2" fmla="*/ 1249825 w 5994369"/>
              <a:gd name="connsiteY2" fmla="*/ 8467 h 6866467"/>
              <a:gd name="connsiteX3" fmla="*/ 5994369 w 5994369"/>
              <a:gd name="connsiteY3" fmla="*/ 8467 h 6866467"/>
              <a:gd name="connsiteX4" fmla="*/ 5994369 w 5994369"/>
              <a:gd name="connsiteY4" fmla="*/ 6866467 h 6866467"/>
              <a:gd name="connsiteX5" fmla="*/ 1249825 w 5994369"/>
              <a:gd name="connsiteY5" fmla="*/ 6866467 h 6866467"/>
              <a:gd name="connsiteX6" fmla="*/ 1109382 w 5994369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4369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5994369" y="8467"/>
                </a:lnTo>
                <a:lnTo>
                  <a:pt x="5994369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C369F2-F686-4A81-9041-9B3DD97C5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723" y="609600"/>
            <a:ext cx="4512989" cy="2227730"/>
          </a:xfrm>
        </p:spPr>
        <p:txBody>
          <a:bodyPr anchor="ctr">
            <a:normAutofit/>
          </a:bodyPr>
          <a:lstStyle/>
          <a:p>
            <a:r>
              <a:rPr lang="en-AU" dirty="0">
                <a:solidFill>
                  <a:srgbClr val="FFFFFF"/>
                </a:solidFill>
              </a:rPr>
              <a:t>Final draft available now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008913-E1E6-45DC-AA8C-0A197D0CA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251" y="3025099"/>
            <a:ext cx="3856774" cy="8967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D2906-845E-4386-B41A-63B0BDA6FD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1725" y="2837329"/>
            <a:ext cx="4512988" cy="3317938"/>
          </a:xfrm>
        </p:spPr>
        <p:txBody>
          <a:bodyPr anchor="t">
            <a:normAutofit/>
          </a:bodyPr>
          <a:lstStyle/>
          <a:p>
            <a:r>
              <a:rPr lang="en-AU" sz="2400" dirty="0">
                <a:solidFill>
                  <a:srgbClr val="FFFFFF"/>
                </a:solidFill>
              </a:rPr>
              <a:t>4 qualifications</a:t>
            </a:r>
          </a:p>
          <a:p>
            <a:r>
              <a:rPr lang="en-AU" sz="2400">
                <a:solidFill>
                  <a:srgbClr val="FFFFFF"/>
                </a:solidFill>
              </a:rPr>
              <a:t>1 ne</a:t>
            </a:r>
            <a:r>
              <a:rPr lang="en-AU" sz="2400" dirty="0">
                <a:solidFill>
                  <a:srgbClr val="FFFFFF"/>
                </a:solidFill>
              </a:rPr>
              <a:t>w</a:t>
            </a:r>
            <a:r>
              <a:rPr lang="en-AU" sz="2400">
                <a:solidFill>
                  <a:srgbClr val="FFFFFF"/>
                </a:solidFill>
              </a:rPr>
              <a:t> Skill Set</a:t>
            </a:r>
            <a:endParaRPr lang="en-AU" sz="2400" dirty="0">
              <a:solidFill>
                <a:srgbClr val="FFFFFF"/>
              </a:solidFill>
            </a:endParaRPr>
          </a:p>
          <a:p>
            <a:r>
              <a:rPr lang="en-AU" sz="2400" dirty="0">
                <a:solidFill>
                  <a:srgbClr val="FFFFFF"/>
                </a:solidFill>
              </a:rPr>
              <a:t>122 units of competency:</a:t>
            </a:r>
          </a:p>
          <a:p>
            <a:pPr lvl="1"/>
            <a:r>
              <a:rPr lang="en-AU" sz="2000" dirty="0">
                <a:solidFill>
                  <a:srgbClr val="FFFFFF"/>
                </a:solidFill>
              </a:rPr>
              <a:t>118 updated units (15 merged to be 2)</a:t>
            </a:r>
          </a:p>
          <a:p>
            <a:pPr lvl="1"/>
            <a:r>
              <a:rPr lang="en-AU" sz="2000" dirty="0">
                <a:solidFill>
                  <a:srgbClr val="FFFFFF"/>
                </a:solidFill>
              </a:rPr>
              <a:t>7 new units</a:t>
            </a:r>
          </a:p>
          <a:p>
            <a:pPr lvl="1"/>
            <a:r>
              <a:rPr lang="en-AU" sz="2000" dirty="0">
                <a:solidFill>
                  <a:srgbClr val="FFFFFF"/>
                </a:solidFill>
              </a:rPr>
              <a:t>10 proposed for deletion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9E375C-F442-4EF3-B858-4E018E383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62553" y="6041362"/>
            <a:ext cx="56618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6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512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362CA-4D13-4F83-86BC-4FAD1216F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4356" y="142593"/>
            <a:ext cx="8596668" cy="833501"/>
          </a:xfrm>
        </p:spPr>
        <p:txBody>
          <a:bodyPr>
            <a:normAutofit fontScale="90000"/>
          </a:bodyPr>
          <a:lstStyle/>
          <a:p>
            <a:r>
              <a:rPr lang="en-AU" dirty="0">
                <a:solidFill>
                  <a:schemeClr val="accent2">
                    <a:lumMod val="75000"/>
                  </a:schemeClr>
                </a:solidFill>
              </a:rPr>
              <a:t>Revised qualifications</a:t>
            </a:r>
            <a:br>
              <a:rPr lang="en-AU" dirty="0"/>
            </a:b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E5D65-A85A-4C02-B4D0-A907716E2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693" y="1219200"/>
            <a:ext cx="9232134" cy="5390921"/>
          </a:xfrm>
        </p:spPr>
        <p:txBody>
          <a:bodyPr>
            <a:normAutofit/>
          </a:bodyPr>
          <a:lstStyle/>
          <a:p>
            <a:r>
              <a:rPr lang="en-AU" sz="2400" dirty="0"/>
              <a:t>Certificate III in Meat Processing, includes optional specialisation in:</a:t>
            </a:r>
          </a:p>
          <a:p>
            <a:pPr lvl="1"/>
            <a:r>
              <a:rPr lang="en-AU" sz="2400" dirty="0"/>
              <a:t>Quality</a:t>
            </a:r>
          </a:p>
          <a:p>
            <a:r>
              <a:rPr lang="en-AU" sz="2400" dirty="0"/>
              <a:t>Certificate III in Meat Safety Inspection (includes 2 new ‘Micro Plant’ units)</a:t>
            </a:r>
          </a:p>
          <a:p>
            <a:endParaRPr lang="en-AU" sz="2400" dirty="0"/>
          </a:p>
          <a:p>
            <a:r>
              <a:rPr lang="en-AU" sz="2400" dirty="0"/>
              <a:t>Certificate IV in Meat Processing, includes optional specialisations in:</a:t>
            </a:r>
          </a:p>
          <a:p>
            <a:pPr lvl="1"/>
            <a:r>
              <a:rPr lang="en-AU" sz="2400" dirty="0"/>
              <a:t>Leadership</a:t>
            </a:r>
          </a:p>
          <a:p>
            <a:pPr lvl="1"/>
            <a:r>
              <a:rPr lang="en-AU" sz="2400" dirty="0"/>
              <a:t>Quality management</a:t>
            </a:r>
          </a:p>
          <a:p>
            <a:r>
              <a:rPr lang="en-AU" sz="2400" dirty="0"/>
              <a:t>Certificate IV in Meat Safety Inspection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D0C5AD-1EBB-42FD-8C43-CE8549F13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67B776-FA26-44AF-994C-02E5AD02F9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65989" cy="109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287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0BE02-69C2-43C4-ACC2-ABB12A906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br>
              <a:rPr lang="en-AU" dirty="0"/>
            </a:br>
            <a:r>
              <a:rPr lang="en-AU" dirty="0">
                <a:solidFill>
                  <a:schemeClr val="accent2">
                    <a:lumMod val="75000"/>
                  </a:schemeClr>
                </a:solidFill>
              </a:rPr>
              <a:t>Key questions for qualifications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80FC67-E2EE-4C21-921E-9F9E92AD8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3932907" cy="9144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76E7D-2470-4841-B47A-E34741BBA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644" y="2160589"/>
            <a:ext cx="8503355" cy="3880773"/>
          </a:xfrm>
        </p:spPr>
        <p:txBody>
          <a:bodyPr>
            <a:normAutofit fontScale="92500"/>
          </a:bodyPr>
          <a:lstStyle/>
          <a:p>
            <a:r>
              <a:rPr lang="en-AU" sz="2400" dirty="0"/>
              <a:t>Do the packaging rules work?</a:t>
            </a:r>
          </a:p>
          <a:p>
            <a:r>
              <a:rPr lang="en-AU" sz="2400" dirty="0"/>
              <a:t>Are the entry requirements appropriate (in MSY) qualifications</a:t>
            </a:r>
          </a:p>
          <a:p>
            <a:r>
              <a:rPr lang="en-AU" sz="2400" dirty="0"/>
              <a:t>Are the core units the right ones? (Note all AMP units)</a:t>
            </a:r>
          </a:p>
          <a:p>
            <a:r>
              <a:rPr lang="en-AU" sz="2400" dirty="0"/>
              <a:t>Do the specialisations work? Are the units included suitable for the named specialisation?</a:t>
            </a:r>
          </a:p>
          <a:p>
            <a:r>
              <a:rPr lang="en-AU" sz="2400" dirty="0"/>
              <a:t>Are there any job tasks that are not covered by units?</a:t>
            </a:r>
          </a:p>
          <a:p>
            <a:r>
              <a:rPr lang="en-AU" sz="2400" dirty="0"/>
              <a:t>Are there any units missing in the separate specialisations?</a:t>
            </a:r>
          </a:p>
          <a:p>
            <a:r>
              <a:rPr lang="en-AU" sz="2400" dirty="0"/>
              <a:t>Are there any elective units missing?</a:t>
            </a:r>
          </a:p>
          <a:p>
            <a:pPr marL="0" indent="0">
              <a:buNone/>
            </a:pPr>
            <a:endParaRPr lang="en-AU" dirty="0"/>
          </a:p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0412F-039B-48D9-A5F9-C9059A95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370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362CA-4D13-4F83-86BC-4FAD1216F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096898"/>
            <a:ext cx="8596668" cy="833501"/>
          </a:xfrm>
        </p:spPr>
        <p:txBody>
          <a:bodyPr>
            <a:normAutofit fontScale="90000"/>
          </a:bodyPr>
          <a:lstStyle/>
          <a:p>
            <a:r>
              <a:rPr lang="en-AU" dirty="0">
                <a:solidFill>
                  <a:schemeClr val="accent2">
                    <a:lumMod val="75000"/>
                  </a:schemeClr>
                </a:solidFill>
              </a:rPr>
              <a:t>Revised units</a:t>
            </a:r>
            <a:br>
              <a:rPr lang="en-AU" dirty="0">
                <a:solidFill>
                  <a:schemeClr val="accent2">
                    <a:lumMod val="75000"/>
                  </a:schemeClr>
                </a:solidFill>
              </a:rPr>
            </a:br>
            <a:endParaRPr lang="en-A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E5D65-A85A-4C02-B4D0-A907716E2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51682"/>
            <a:ext cx="8596668" cy="4891489"/>
          </a:xfrm>
        </p:spPr>
        <p:txBody>
          <a:bodyPr>
            <a:normAutofit/>
          </a:bodyPr>
          <a:lstStyle/>
          <a:p>
            <a:r>
              <a:rPr lang="en-AU" sz="2200" dirty="0"/>
              <a:t>Unit codes updated </a:t>
            </a:r>
          </a:p>
          <a:p>
            <a:r>
              <a:rPr lang="en-AU" sz="2200" dirty="0"/>
              <a:t>Unit Application updated</a:t>
            </a:r>
          </a:p>
          <a:p>
            <a:r>
              <a:rPr lang="en-AU" sz="2200" dirty="0"/>
              <a:t>Prerequisites revised </a:t>
            </a:r>
          </a:p>
          <a:p>
            <a:r>
              <a:rPr lang="en-AU" sz="2200" dirty="0"/>
              <a:t>Performance Criteria refined</a:t>
            </a:r>
          </a:p>
          <a:p>
            <a:r>
              <a:rPr lang="en-AU" sz="2200" dirty="0"/>
              <a:t>Foundation Skills added</a:t>
            </a:r>
          </a:p>
          <a:p>
            <a:r>
              <a:rPr lang="en-AU" sz="2200" dirty="0"/>
              <a:t>Updated Performance Evidence (note volume and frequency)</a:t>
            </a:r>
          </a:p>
          <a:p>
            <a:r>
              <a:rPr lang="en-AU" sz="2200" dirty="0"/>
              <a:t>Updated Knowledge Evidence</a:t>
            </a:r>
          </a:p>
          <a:p>
            <a:r>
              <a:rPr lang="en-AU" sz="2200" dirty="0"/>
              <a:t>Assessment Conditions reviewed (references to assessment methods removed)</a:t>
            </a:r>
          </a:p>
          <a:p>
            <a:endParaRPr lang="en-AU" sz="2000" dirty="0"/>
          </a:p>
          <a:p>
            <a:pPr lvl="1"/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D0C5AD-1EBB-42FD-8C43-CE8549F13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67B776-FA26-44AF-994C-02E5AD02F9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65989" cy="109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020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72206-77DB-43DA-B5D6-56F71289B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258956"/>
            <a:ext cx="8596668" cy="671443"/>
          </a:xfrm>
        </p:spPr>
        <p:txBody>
          <a:bodyPr/>
          <a:lstStyle/>
          <a:p>
            <a:r>
              <a:rPr lang="en-AU" dirty="0">
                <a:solidFill>
                  <a:schemeClr val="accent2">
                    <a:lumMod val="75000"/>
                  </a:schemeClr>
                </a:solidFill>
              </a:rPr>
              <a:t>New unit sector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A11B4-6DC3-4DCE-A007-9D2D2614A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4154555" cy="388077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AU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Abattoir (ABA) </a:t>
            </a:r>
            <a:r>
              <a:rPr lang="en-AU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(existing)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AU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Auditing (AUD)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AU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Communication (COM)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AU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Leadership (LDR)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AU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Livestock (LSK)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AU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Management (MGT) </a:t>
            </a:r>
            <a:r>
              <a:rPr lang="en-AU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(existing)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AU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Meat Safety (MSY)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BB0ED9-0C61-468C-92A7-A5716B1EF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78D2C17-2755-4679-84D4-D32BACBA0286}"/>
              </a:ext>
            </a:extLst>
          </p:cNvPr>
          <p:cNvSpPr txBox="1">
            <a:spLocks/>
          </p:cNvSpPr>
          <p:nvPr/>
        </p:nvSpPr>
        <p:spPr>
          <a:xfrm>
            <a:off x="4831889" y="2160590"/>
            <a:ext cx="4669919" cy="38878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AU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Operational (OPR)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AU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Packaging (PKG)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AU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Pest Management (PMG)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AU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People (PPL)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tabLst>
                <a:tab pos="2438400" algn="l"/>
              </a:tabLst>
            </a:pPr>
            <a:r>
              <a:rPr lang="en-AU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Quality Assurance (QUA) 	</a:t>
            </a:r>
            <a:endParaRPr lang="en-A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AU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Wild Game (GAM)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AU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 Health and Safety (WHS)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EDE488-443C-4707-AAB3-B93D963544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65989" cy="109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305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0BE02-69C2-43C4-ACC2-ABB12A906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965198"/>
            <a:ext cx="8596668" cy="824089"/>
          </a:xfrm>
        </p:spPr>
        <p:txBody>
          <a:bodyPr anchor="t">
            <a:normAutofit/>
          </a:bodyPr>
          <a:lstStyle/>
          <a:p>
            <a:r>
              <a:rPr lang="en-AU" dirty="0">
                <a:solidFill>
                  <a:schemeClr val="accent2">
                    <a:lumMod val="75000"/>
                  </a:schemeClr>
                </a:solidFill>
              </a:rPr>
              <a:t>Key questions for units of competency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80FC67-E2EE-4C21-921E-9F9E92AD8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544473" cy="82408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76E7D-2470-4841-B47A-E34741BBA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090" y="1930399"/>
            <a:ext cx="8449912" cy="46623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AU" sz="2400" dirty="0"/>
              <a:t>Does the unit title reflect the job task?</a:t>
            </a:r>
          </a:p>
          <a:p>
            <a:pPr>
              <a:lnSpc>
                <a:spcPct val="90000"/>
              </a:lnSpc>
            </a:pPr>
            <a:r>
              <a:rPr lang="en-AU" sz="2400" dirty="0"/>
              <a:t>Is the sector code correct?</a:t>
            </a:r>
          </a:p>
          <a:p>
            <a:pPr>
              <a:lnSpc>
                <a:spcPct val="90000"/>
              </a:lnSpc>
            </a:pPr>
            <a:r>
              <a:rPr lang="en-AU" sz="2400" dirty="0"/>
              <a:t>Is the AQF level indicated on the code appropriate?</a:t>
            </a:r>
          </a:p>
          <a:p>
            <a:pPr>
              <a:lnSpc>
                <a:spcPct val="90000"/>
              </a:lnSpc>
            </a:pPr>
            <a:r>
              <a:rPr lang="en-AU" sz="2400" dirty="0"/>
              <a:t>Are the Performance Criterion clear?</a:t>
            </a:r>
          </a:p>
          <a:p>
            <a:pPr>
              <a:lnSpc>
                <a:spcPct val="90000"/>
              </a:lnSpc>
            </a:pPr>
            <a:r>
              <a:rPr lang="en-AU" sz="2400" dirty="0"/>
              <a:t>Are the requirements in the Performance Evidence for assessment doable? (What candidates need to perform)</a:t>
            </a:r>
          </a:p>
          <a:p>
            <a:pPr>
              <a:lnSpc>
                <a:spcPct val="90000"/>
              </a:lnSpc>
            </a:pPr>
            <a:r>
              <a:rPr lang="en-AU" sz="2400" dirty="0"/>
              <a:t>Anything missing from the Knowledge Evidence? (What candidates need to know)</a:t>
            </a:r>
          </a:p>
          <a:p>
            <a:pPr>
              <a:lnSpc>
                <a:spcPct val="90000"/>
              </a:lnSpc>
            </a:pPr>
            <a:r>
              <a:rPr lang="en-AU" sz="2400" dirty="0"/>
              <a:t>Are the Assessment Conditions clear? </a:t>
            </a:r>
            <a:endParaRPr lang="en-AU" sz="1500" dirty="0"/>
          </a:p>
          <a:p>
            <a:pPr>
              <a:lnSpc>
                <a:spcPct val="90000"/>
              </a:lnSpc>
            </a:pPr>
            <a:endParaRPr lang="en-AU" sz="1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0412F-039B-48D9-A5F9-C9059A95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0663" y="6041362"/>
            <a:ext cx="683339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518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DB690-6B62-4D87-ACCA-E5DFF6C40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5989" y="131763"/>
            <a:ext cx="5608013" cy="639980"/>
          </a:xfrm>
        </p:spPr>
        <p:txBody>
          <a:bodyPr>
            <a:noAutofit/>
          </a:bodyPr>
          <a:lstStyle/>
          <a:p>
            <a:r>
              <a:rPr lang="en-AU" sz="3000" dirty="0">
                <a:solidFill>
                  <a:schemeClr val="accent2">
                    <a:lumMod val="75000"/>
                  </a:schemeClr>
                </a:solidFill>
              </a:rPr>
              <a:t>Units proposed for replacement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51469B-3917-4A07-B0D3-3525F5FED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3825F5-0A19-4FD5-928E-03BD41E9A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65989" cy="1096899"/>
          </a:xfrm>
          <a:prstGeom prst="rect">
            <a:avLst/>
          </a:prstGeom>
        </p:spPr>
      </p:pic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F5A20D9C-17ED-4543-9A3B-4AB878AEC6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882348"/>
              </p:ext>
            </p:extLst>
          </p:nvPr>
        </p:nvGraphicFramePr>
        <p:xfrm>
          <a:off x="482773" y="1288056"/>
          <a:ext cx="8989473" cy="4029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1373">
                  <a:extLst>
                    <a:ext uri="{9D8B030D-6E8A-4147-A177-3AD203B41FA5}">
                      <a16:colId xmlns:a16="http://schemas.microsoft.com/office/drawing/2014/main" val="1509878575"/>
                    </a:ext>
                  </a:extLst>
                </a:gridCol>
                <a:gridCol w="5298100">
                  <a:extLst>
                    <a:ext uri="{9D8B030D-6E8A-4147-A177-3AD203B41FA5}">
                      <a16:colId xmlns:a16="http://schemas.microsoft.com/office/drawing/2014/main" val="7909410"/>
                    </a:ext>
                  </a:extLst>
                </a:gridCol>
              </a:tblGrid>
              <a:tr h="418375">
                <a:tc>
                  <a:txBody>
                    <a:bodyPr/>
                    <a:lstStyle/>
                    <a:p>
                      <a:r>
                        <a:rPr lang="en-AU" dirty="0"/>
                        <a:t>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</a:rPr>
                        <a:t>Proposed to be replaced with 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242260"/>
                  </a:ext>
                </a:extLst>
              </a:tr>
              <a:tr h="72212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AMPA3071 Implement food safety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FBPFSY3005 Control contaminants and allergens in food processing </a:t>
                      </a:r>
                      <a:endParaRPr lang="en-AU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4182"/>
                  </a:ext>
                </a:extLst>
              </a:tr>
              <a:tr h="72212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AMPX206 Operate forklift in a specific workplace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TLID2010 Operate a forklift</a:t>
                      </a:r>
                      <a:endParaRPr lang="en-AU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504821"/>
                  </a:ext>
                </a:extLst>
              </a:tr>
              <a:tr h="722127">
                <a:tc>
                  <a:txBody>
                    <a:bodyPr/>
                    <a:lstStyle/>
                    <a:p>
                      <a:pPr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AMPX309 Identify and repair equipment faults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i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FBPOPR3020 Plan, conduct and monitor equipment maintenance</a:t>
                      </a:r>
                      <a:endParaRPr lang="en-AU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636205"/>
                  </a:ext>
                </a:extLst>
              </a:tr>
              <a:tr h="72212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AMPX405 Conduct statistical analysis of process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800" i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FBPOPR4001 Apply principles of statistical process control</a:t>
                      </a:r>
                      <a:endParaRPr lang="en-AU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36345"/>
                  </a:ext>
                </a:extLst>
              </a:tr>
              <a:tr h="72212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</a:rPr>
                        <a:t>AMPX418 Lead communication in the workplace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800" i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BSBXCM401 Apply communication strategies in the workplace</a:t>
                      </a:r>
                      <a:endParaRPr lang="en-AU" dirty="0">
                        <a:solidFill>
                          <a:schemeClr val="accent1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7541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5259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DB690-6B62-4D87-ACCA-E5DFF6C40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5989" y="131763"/>
            <a:ext cx="5850544" cy="965136"/>
          </a:xfrm>
        </p:spPr>
        <p:txBody>
          <a:bodyPr>
            <a:noAutofit/>
          </a:bodyPr>
          <a:lstStyle/>
          <a:p>
            <a:r>
              <a:rPr lang="en-AU" dirty="0">
                <a:solidFill>
                  <a:schemeClr val="accent2">
                    <a:lumMod val="75000"/>
                  </a:schemeClr>
                </a:solidFill>
              </a:rPr>
              <a:t>Units proposed for deletion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51469B-3917-4A07-B0D3-3525F5FED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3825F5-0A19-4FD5-928E-03BD41E9A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65989" cy="1096899"/>
          </a:xfrm>
          <a:prstGeom prst="rect">
            <a:avLst/>
          </a:prstGeom>
        </p:spPr>
      </p:pic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1C08BD4-9FFD-4022-89C8-C577FB16AA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319199"/>
              </p:ext>
            </p:extLst>
          </p:nvPr>
        </p:nvGraphicFramePr>
        <p:xfrm>
          <a:off x="564443" y="966251"/>
          <a:ext cx="9097349" cy="5629338"/>
        </p:xfrm>
        <a:graphic>
          <a:graphicData uri="http://schemas.openxmlformats.org/drawingml/2006/table">
            <a:tbl>
              <a:tblPr/>
              <a:tblGrid>
                <a:gridCol w="9097349">
                  <a:extLst>
                    <a:ext uri="{9D8B030D-6E8A-4147-A177-3AD203B41FA5}">
                      <a16:colId xmlns:a16="http://schemas.microsoft.com/office/drawing/2014/main" val="2844708238"/>
                    </a:ext>
                  </a:extLst>
                </a:gridCol>
              </a:tblGrid>
              <a:tr h="5629338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>
                          <a:effectLst/>
                        </a:rPr>
                        <a:t>AMPA405 Develop and implement Quality Assurance program for a rendering plant	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>
                          <a:effectLst/>
                        </a:rPr>
                        <a:t>AMPX413 Manage and maintain a food safety plan	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>
                          <a:effectLst/>
                        </a:rPr>
                        <a:t>AMPMGT505 Manage maintenance systems	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>
                          <a:effectLst/>
                        </a:rPr>
                        <a:t>AMPR107 Undertake minor routine maintenance	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>
                          <a:effectLst/>
                        </a:rPr>
                        <a:t>AMPX410 Facilitate achievement of enterprise environmental policies and goals</a:t>
                      </a:r>
                      <a:r>
                        <a:rPr lang="en-US" sz="2000" dirty="0">
                          <a:effectLst/>
                        </a:rPr>
                        <a:t>	</a:t>
                      </a:r>
                    </a:p>
                  </a:txBody>
                  <a:tcPr marL="39924" marR="39924" marT="39924" marB="3992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0596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5441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A74BD-D94B-4EBF-B6FF-F2A76A288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931" y="1292842"/>
            <a:ext cx="4608268" cy="1320800"/>
          </a:xfrm>
        </p:spPr>
        <p:txBody>
          <a:bodyPr>
            <a:normAutofit/>
          </a:bodyPr>
          <a:lstStyle/>
          <a:p>
            <a:r>
              <a:rPr lang="en-AU" sz="4400" dirty="0">
                <a:solidFill>
                  <a:schemeClr val="accent2">
                    <a:lumMod val="50000"/>
                  </a:schemeClr>
                </a:solidFill>
              </a:rPr>
              <a:t>Timeline: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7D667-5731-4E5B-A519-690EE7A8A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6" name="Diagram 5" descr="Basic Timeline" title="SmartArt">
            <a:extLst>
              <a:ext uri="{FF2B5EF4-FFF2-40B4-BE49-F238E27FC236}">
                <a16:creationId xmlns:a16="http://schemas.microsoft.com/office/drawing/2014/main" id="{B0736C75-2B67-4CB4-ADF0-DD1527468B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1261151"/>
              </p:ext>
            </p:extLst>
          </p:nvPr>
        </p:nvGraphicFramePr>
        <p:xfrm>
          <a:off x="414420" y="1750741"/>
          <a:ext cx="9465559" cy="44381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8BEA7FC0-E81F-4E53-9401-756869D18B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3665989" cy="109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30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C72F22C-099E-498D-8DC7-9B2A966FB2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AC72F22C-099E-498D-8DC7-9B2A966FB2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1720A3A-5323-47FA-A501-DB9E770BAE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graphicEl>
                                              <a:dgm id="{D1720A3A-5323-47FA-A501-DB9E770BAE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4D5A485-77E1-4371-B1DA-5501D50167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dgm id="{74D5A485-77E1-4371-B1DA-5501D50167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AAE9942-3612-4795-A6AA-72B58A6855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graphicEl>
                                              <a:dgm id="{DAAE9942-3612-4795-A6AA-72B58A6855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3DCC597-2234-4D4F-96BB-AAFC5589CB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graphicEl>
                                              <a:dgm id="{23DCC597-2234-4D4F-96BB-AAFC5589CB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DB75857-E643-48BD-A6CE-76C56D1897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DDB75857-E643-48BD-A6CE-76C56D1897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E066FCD-E543-4D62-B391-28AD7BF1F3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7E066FCD-E543-4D62-B391-28AD7BF1F3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C4DEAE2-5E91-451B-9FD4-F8E2742DA4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1C4DEAE2-5E91-451B-9FD4-F8E2742DA4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167A019-C963-46E0-913F-26C35A8A3A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graphicEl>
                                              <a:dgm id="{5167A019-C963-46E0-913F-26C35A8A3A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A02CA11-B5C5-45A6-B08F-3CD31F50CF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9A02CA11-B5C5-45A6-B08F-3CD31F50CF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0B16C26-603B-4732-B0BF-C0E587E169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graphicEl>
                                              <a:dgm id="{30B16C26-603B-4732-B0BF-C0E587E169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E341C5C-0EC8-417D-88C9-653DE7678B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9E341C5C-0EC8-417D-88C9-653DE7678B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B1F3913-6C0C-45FE-BCE3-FC66C23E59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graphicEl>
                                              <a:dgm id="{1B1F3913-6C0C-45FE-BCE3-FC66C23E59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883A83B-3B79-42C4-A9DD-67AC241DB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7715" y="192313"/>
            <a:ext cx="6116989" cy="7089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800" dirty="0">
                <a:solidFill>
                  <a:schemeClr val="accent2">
                    <a:lumMod val="75000"/>
                  </a:schemeClr>
                </a:solidFill>
              </a:rPr>
              <a:t>Providing feedback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E1E694-CAD4-4FE7-9131-0040227A2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03035" y="5946112"/>
            <a:ext cx="68333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 kern="120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15</a:t>
            </a:fld>
            <a:endParaRPr lang="en-US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E35925F8-9476-473A-81D5-958B4739A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65989" cy="1096899"/>
          </a:xfrm>
          <a:prstGeom prst="rect">
            <a:avLst/>
          </a:prstGeom>
        </p:spPr>
      </p:pic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C065E2F2-A77B-40B2-B206-7727EFB47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148" y="1435301"/>
            <a:ext cx="8767226" cy="4783244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AU" sz="2800" dirty="0"/>
              <a:t>Does the final draft meet the need of industry?</a:t>
            </a:r>
          </a:p>
          <a:p>
            <a:pPr>
              <a:lnSpc>
                <a:spcPct val="100000"/>
              </a:lnSpc>
            </a:pPr>
            <a:r>
              <a:rPr lang="en-AU" sz="2800" dirty="0"/>
              <a:t>Ensure feedback is clear and easily understood </a:t>
            </a:r>
            <a:br>
              <a:rPr lang="en-AU" sz="2800" dirty="0"/>
            </a:br>
            <a:r>
              <a:rPr lang="en-AU" sz="2800" dirty="0"/>
              <a:t>e.g.  </a:t>
            </a:r>
            <a:r>
              <a:rPr lang="en-AU" sz="2800" i="1" dirty="0"/>
              <a:t>“??”, “what does this mean?”, “disagree</a:t>
            </a:r>
            <a:r>
              <a:rPr lang="en-AU" sz="2800" dirty="0"/>
              <a:t>” – are difficult to interpret</a:t>
            </a:r>
          </a:p>
          <a:p>
            <a:pPr>
              <a:lnSpc>
                <a:spcPct val="100000"/>
              </a:lnSpc>
            </a:pPr>
            <a:r>
              <a:rPr lang="en-AU" sz="2800" dirty="0"/>
              <a:t>Provide constructive feedback i.e. try to explain your feedback / give reasons for disagreeing if possible – we try to incorporate all feedback received</a:t>
            </a:r>
          </a:p>
          <a:p>
            <a:pPr>
              <a:lnSpc>
                <a:spcPct val="100000"/>
              </a:lnSpc>
            </a:pPr>
            <a:r>
              <a:rPr lang="en-AU" sz="2800" dirty="0"/>
              <a:t>Remember components are national and may be imported into other training package qualifications so they need some flexibility to be used in different contexts. </a:t>
            </a:r>
          </a:p>
        </p:txBody>
      </p:sp>
    </p:spTree>
    <p:extLst>
      <p:ext uri="{BB962C8B-B14F-4D97-AF65-F5344CB8AC3E}">
        <p14:creationId xmlns:p14="http://schemas.microsoft.com/office/powerpoint/2010/main" val="787210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595FD0D-9DCE-44AC-AE7A-59010AF88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1559" y="134190"/>
            <a:ext cx="8596668" cy="828517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Feedback</a:t>
            </a:r>
            <a:endParaRPr lang="en-A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89F905E-32C3-4442-B748-4483C2A15B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0047" y="1219200"/>
            <a:ext cx="9150663" cy="5504610"/>
          </a:xfrm>
        </p:spPr>
        <p:txBody>
          <a:bodyPr>
            <a:noAutofit/>
          </a:bodyPr>
          <a:lstStyle/>
          <a:p>
            <a:r>
              <a:rPr lang="en-A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Final draft documents will be available via the project webpage for feedback for 4 weeks, 17 May to 14 June 2022. </a:t>
            </a:r>
          </a:p>
          <a:p>
            <a:r>
              <a:rPr lang="en-A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Accompanying Final Draft documents will be: </a:t>
            </a:r>
          </a:p>
          <a:p>
            <a:pPr lvl="1"/>
            <a:r>
              <a:rPr lang="en-AU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Summary of Changes made from Draft phases to Final Draft </a:t>
            </a:r>
            <a:r>
              <a:rPr lang="en-AU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lvl="1"/>
            <a:r>
              <a:rPr lang="en-AU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Summary of Feedback </a:t>
            </a:r>
            <a:r>
              <a:rPr lang="en-AU" sz="2800" i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R</a:t>
            </a:r>
            <a:r>
              <a:rPr lang="en-AU" sz="2800" i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eceived</a:t>
            </a:r>
            <a:r>
              <a:rPr lang="en-AU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 </a:t>
            </a:r>
            <a:r>
              <a:rPr lang="en-AU" sz="2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documents for </a:t>
            </a:r>
            <a:r>
              <a:rPr lang="en-A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each component and the actions taken.</a:t>
            </a:r>
            <a:endParaRPr lang="en-AU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n-AU" sz="2000" dirty="0">
                <a:cs typeface="Arial" panose="020B0604020202020204" pitchFamily="34" charset="0"/>
                <a:hlinkClick r:id="rId5"/>
              </a:rPr>
              <a:t>https://www.skillsimpact.com.au/meat/training-package-projects/meat-processing-general-quality-and-safety-skills-project/</a:t>
            </a:r>
            <a:r>
              <a:rPr lang="en-AU" sz="2000" dirty="0"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en-AU" sz="1900" dirty="0"/>
          </a:p>
          <a:p>
            <a:pPr marL="0" indent="0">
              <a:buNone/>
            </a:pPr>
            <a:endParaRPr lang="en-AU" sz="19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73407-7565-443B-BE92-699A241C1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C7A8F3-AB13-4B19-883B-62DA9DBE2A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3665989" cy="109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788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595FD0D-9DCE-44AC-AE7A-59010AF88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1559" y="134190"/>
            <a:ext cx="8596668" cy="828517"/>
          </a:xfrm>
        </p:spPr>
        <p:txBody>
          <a:bodyPr/>
          <a:lstStyle/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Feedback</a:t>
            </a:r>
            <a:endParaRPr lang="en-A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89F905E-32C3-4442-B748-4483C2A15B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7470" y="1096899"/>
            <a:ext cx="9150663" cy="5504610"/>
          </a:xfrm>
        </p:spPr>
        <p:txBody>
          <a:bodyPr>
            <a:noAutofit/>
          </a:bodyPr>
          <a:lstStyle/>
          <a:p>
            <a:r>
              <a:rPr lang="en-AU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‘Micro’ processing plant definition</a:t>
            </a:r>
          </a:p>
          <a:p>
            <a:r>
              <a:rPr lang="en-AU" sz="3200" dirty="0">
                <a:latin typeface="Calibri" panose="020F0502020204030204" pitchFamily="34" charset="0"/>
                <a:cs typeface="Times New Roman" panose="02020603050405020304" pitchFamily="18" charset="0"/>
              </a:rPr>
              <a:t>Assessment conditions that requires ‘three forms of evidence for assessment’</a:t>
            </a:r>
          </a:p>
          <a:p>
            <a:r>
              <a:rPr lang="en-AU" sz="3200" dirty="0">
                <a:latin typeface="Calibri" panose="020F0502020204030204" pitchFamily="34" charset="0"/>
                <a:cs typeface="Times New Roman" panose="02020603050405020304" pitchFamily="18" charset="0"/>
              </a:rPr>
              <a:t>‘Suitably qualified supervisor’ definition</a:t>
            </a:r>
          </a:p>
          <a:p>
            <a:r>
              <a:rPr lang="en-AU" sz="3200" dirty="0">
                <a:latin typeface="Calibri" panose="020F0502020204030204" pitchFamily="34" charset="0"/>
                <a:cs typeface="Times New Roman" panose="02020603050405020304" pitchFamily="18" charset="0"/>
              </a:rPr>
              <a:t>Entry requirements in Meat Safety Inspection qualifications</a:t>
            </a:r>
          </a:p>
          <a:p>
            <a:r>
              <a:rPr lang="en-AU" sz="3200" dirty="0">
                <a:latin typeface="Calibri" panose="020F0502020204030204" pitchFamily="34" charset="0"/>
                <a:cs typeface="Times New Roman" panose="02020603050405020304" pitchFamily="18" charset="0"/>
              </a:rPr>
              <a:t>Mandatory workplace requirements</a:t>
            </a:r>
          </a:p>
          <a:p>
            <a:r>
              <a:rPr lang="en-AU" sz="3200" dirty="0">
                <a:latin typeface="Calibri" panose="020F0502020204030204" pitchFamily="34" charset="0"/>
                <a:cs typeface="Times New Roman" panose="02020603050405020304" pitchFamily="18" charset="0"/>
              </a:rPr>
              <a:t>Is an extended teach out period required for the current qualifications?</a:t>
            </a:r>
          </a:p>
          <a:p>
            <a:r>
              <a:rPr lang="en-AU" sz="3200" dirty="0">
                <a:latin typeface="Calibri" panose="020F0502020204030204" pitchFamily="34" charset="0"/>
                <a:cs typeface="Times New Roman" panose="02020603050405020304" pitchFamily="18" charset="0"/>
              </a:rPr>
              <a:t>Letters of support</a:t>
            </a:r>
            <a:endParaRPr lang="en-AU" sz="2000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AU" sz="1900" dirty="0"/>
          </a:p>
          <a:p>
            <a:pPr marL="0" indent="0">
              <a:buNone/>
            </a:pPr>
            <a:endParaRPr lang="en-AU" sz="19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73407-7565-443B-BE92-699A241C1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C7A8F3-AB13-4B19-883B-62DA9DBE2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65989" cy="109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8151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773C7-AE90-49B6-893B-B9BCCA8EC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9344" y="202643"/>
            <a:ext cx="3490034" cy="982690"/>
          </a:xfrm>
        </p:spPr>
        <p:txBody>
          <a:bodyPr/>
          <a:lstStyle/>
          <a:p>
            <a:r>
              <a:rPr lang="en-AU" dirty="0">
                <a:solidFill>
                  <a:schemeClr val="accent2">
                    <a:lumMod val="75000"/>
                  </a:schemeClr>
                </a:solidFill>
              </a:rPr>
              <a:t>What’s next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78D0E-24B7-4B1D-AD38-0005C1B84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23442"/>
            <a:ext cx="8596668" cy="5009559"/>
          </a:xfrm>
        </p:spPr>
        <p:txBody>
          <a:bodyPr>
            <a:normAutofit lnSpcReduction="10000"/>
          </a:bodyPr>
          <a:lstStyle/>
          <a:p>
            <a:r>
              <a:rPr lang="en-AU" sz="2800" dirty="0">
                <a:cs typeface="Arial" panose="020B0604020202020204" pitchFamily="34" charset="0"/>
              </a:rPr>
              <a:t>Feedback for final draft closes 14 June 2022</a:t>
            </a:r>
          </a:p>
          <a:p>
            <a:r>
              <a:rPr lang="en-US" sz="2800" dirty="0" err="1">
                <a:cs typeface="Arial" panose="020B0604020202020204" pitchFamily="34" charset="0"/>
              </a:rPr>
              <a:t>Finalisation</a:t>
            </a:r>
            <a:r>
              <a:rPr lang="en-US" sz="2800" dirty="0">
                <a:cs typeface="Arial" panose="020B0604020202020204" pitchFamily="34" charset="0"/>
              </a:rPr>
              <a:t> process including proofreading, edit and equity and quality assurance checks </a:t>
            </a:r>
          </a:p>
          <a:p>
            <a:r>
              <a:rPr lang="en-US" sz="2800" dirty="0">
                <a:cs typeface="Arial" panose="020B0604020202020204" pitchFamily="34" charset="0"/>
              </a:rPr>
              <a:t>State Training Authority review</a:t>
            </a:r>
          </a:p>
          <a:p>
            <a:r>
              <a:rPr lang="en-US" sz="2800" dirty="0">
                <a:cs typeface="Arial" panose="020B0604020202020204" pitchFamily="34" charset="0"/>
              </a:rPr>
              <a:t>Submission to AISC</a:t>
            </a:r>
          </a:p>
          <a:p>
            <a:r>
              <a:rPr lang="en-US" sz="2800" dirty="0">
                <a:cs typeface="Arial" panose="020B0604020202020204" pitchFamily="34" charset="0"/>
              </a:rPr>
              <a:t>Ministerial support</a:t>
            </a:r>
          </a:p>
          <a:p>
            <a:r>
              <a:rPr lang="en-US" sz="2800" dirty="0">
                <a:cs typeface="Arial" panose="020B0604020202020204" pitchFamily="34" charset="0"/>
              </a:rPr>
              <a:t>Upload to Training.gov.au </a:t>
            </a:r>
          </a:p>
          <a:p>
            <a:pPr marL="0" indent="0">
              <a:buNone/>
            </a:pPr>
            <a:endParaRPr lang="en-US" sz="2800" dirty="0"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800" dirty="0">
                <a:cs typeface="Arial" panose="020B0604020202020204" pitchFamily="34" charset="0"/>
              </a:rPr>
              <a:t>Please contact Lucinda O’Brien at </a:t>
            </a:r>
            <a:r>
              <a:rPr lang="en-US" sz="2800" dirty="0">
                <a:solidFill>
                  <a:srgbClr val="80BD01"/>
                </a:solidFill>
                <a:cs typeface="Arial" panose="020B0604020202020204" pitchFamily="34" charset="0"/>
              </a:rPr>
              <a:t>lobrien@mintac.com.au </a:t>
            </a:r>
            <a:r>
              <a:rPr lang="en-US" sz="2800" dirty="0">
                <a:cs typeface="Arial" panose="020B0604020202020204" pitchFamily="34" charset="0"/>
              </a:rPr>
              <a:t>if you have any questions</a:t>
            </a:r>
            <a:endParaRPr lang="en-AU" sz="2800" dirty="0">
              <a:cs typeface="Arial" panose="020B0604020202020204" pitchFamily="34" charset="0"/>
            </a:endParaRPr>
          </a:p>
          <a:p>
            <a:endParaRPr lang="en-AU" sz="2800" dirty="0">
              <a:latin typeface="Graphik" panose="020B0503030202060203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182744-0D83-4D0B-90BB-37527C735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855FB7-F904-483B-99A4-260FEB0DC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65989" cy="109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117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773C7-AE90-49B6-893B-B9BCCA8EC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540" y="1488613"/>
            <a:ext cx="9612421" cy="3880773"/>
          </a:xfrm>
        </p:spPr>
        <p:txBody>
          <a:bodyPr>
            <a:normAutofit/>
          </a:bodyPr>
          <a:lstStyle/>
          <a:p>
            <a:pPr algn="ctr"/>
            <a:r>
              <a:rPr lang="en-AU" sz="3600" dirty="0">
                <a:solidFill>
                  <a:schemeClr val="accent2">
                    <a:lumMod val="50000"/>
                  </a:schemeClr>
                </a:solidFill>
              </a:rPr>
              <a:t>MINTRAC Website: </a:t>
            </a:r>
            <a:r>
              <a:rPr lang="en-AU" sz="3600" dirty="0">
                <a:solidFill>
                  <a:schemeClr val="tx1"/>
                </a:solidFill>
                <a:hlinkClick r:id="rId3"/>
              </a:rPr>
              <a:t>www.mintrac.com.au</a:t>
            </a:r>
            <a:r>
              <a:rPr lang="en-AU" sz="3600" dirty="0">
                <a:solidFill>
                  <a:schemeClr val="tx1"/>
                </a:solidFill>
              </a:rPr>
              <a:t> </a:t>
            </a:r>
            <a:br>
              <a:rPr lang="en-AU" sz="3600" dirty="0">
                <a:solidFill>
                  <a:schemeClr val="tx1"/>
                </a:solidFill>
              </a:rPr>
            </a:br>
            <a:r>
              <a:rPr lang="en-AU" sz="4000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Free call:    1800 817 462</a:t>
            </a:r>
            <a:br>
              <a:rPr lang="en-AU" sz="4000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AU" sz="4000" dirty="0">
                <a:solidFill>
                  <a:schemeClr val="accent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Office Tel:  02 9819 6699</a:t>
            </a:r>
            <a:br>
              <a:rPr lang="en-AU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AU" sz="3600" dirty="0"/>
            </a:br>
            <a:r>
              <a:rPr lang="en-AU" sz="3300" dirty="0">
                <a:solidFill>
                  <a:schemeClr val="accent2">
                    <a:lumMod val="50000"/>
                  </a:schemeClr>
                </a:solidFill>
              </a:rPr>
              <a:t>For all project news and updates </a:t>
            </a:r>
            <a:br>
              <a:rPr lang="en-AU" sz="33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AU" sz="3300" dirty="0">
                <a:solidFill>
                  <a:schemeClr val="accent2">
                    <a:lumMod val="50000"/>
                  </a:schemeClr>
                </a:solidFill>
              </a:rPr>
              <a:t>please sign up to our MINTRACker newsletter.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182744-0D83-4D0B-90BB-37527C735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855FB7-F904-483B-99A4-260FEB0DC9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665989" cy="1096899"/>
          </a:xfrm>
          <a:prstGeom prst="rect">
            <a:avLst/>
          </a:prstGeom>
        </p:spPr>
      </p:pic>
      <p:sp>
        <p:nvSpPr>
          <p:cNvPr id="3" name="Rectangle: Rounded Corners 2">
            <a:hlinkClick r:id="rId5"/>
            <a:extLst>
              <a:ext uri="{FF2B5EF4-FFF2-40B4-BE49-F238E27FC236}">
                <a16:creationId xmlns:a16="http://schemas.microsoft.com/office/drawing/2014/main" id="{86D42F27-97EA-4BE1-B208-9880D0F67B1C}"/>
              </a:ext>
            </a:extLst>
          </p:cNvPr>
          <p:cNvSpPr/>
          <p:nvPr/>
        </p:nvSpPr>
        <p:spPr>
          <a:xfrm>
            <a:off x="3578645" y="5132523"/>
            <a:ext cx="2610997" cy="4737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Sign up here</a:t>
            </a:r>
            <a:r>
              <a:rPr lang="en-US" dirty="0"/>
              <a:t>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166068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773C7-AE90-49B6-893B-B9BCCA8EC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096899"/>
            <a:ext cx="8596668" cy="1320800"/>
          </a:xfrm>
        </p:spPr>
        <p:txBody>
          <a:bodyPr/>
          <a:lstStyle/>
          <a:p>
            <a:r>
              <a:rPr lang="en-AU" dirty="0">
                <a:solidFill>
                  <a:schemeClr val="accent2">
                    <a:lumMod val="50000"/>
                  </a:schemeClr>
                </a:solidFill>
              </a:rPr>
              <a:t>Project team members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78D0E-24B7-4B1D-AD38-0005C1B84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046695"/>
            <a:ext cx="8596668" cy="4177229"/>
          </a:xfrm>
        </p:spPr>
        <p:txBody>
          <a:bodyPr>
            <a:normAutofit/>
          </a:bodyPr>
          <a:lstStyle/>
          <a:p>
            <a:r>
              <a:rPr lang="en-AU" sz="2800" dirty="0"/>
              <a:t>Lucinda O’Brien</a:t>
            </a:r>
            <a:br>
              <a:rPr lang="en-AU" sz="2800" dirty="0"/>
            </a:br>
            <a:r>
              <a:rPr lang="en-AU" sz="2800" dirty="0"/>
              <a:t>Project Manager</a:t>
            </a:r>
            <a:br>
              <a:rPr lang="en-AU" sz="2800" dirty="0"/>
            </a:br>
            <a:r>
              <a:rPr lang="en-AU" sz="2800" dirty="0">
                <a:hlinkClick r:id="rId3"/>
              </a:rPr>
              <a:t>lobrien@mintrac.com.au</a:t>
            </a:r>
            <a:r>
              <a:rPr lang="en-AU" sz="2800" dirty="0"/>
              <a:t> </a:t>
            </a:r>
          </a:p>
          <a:p>
            <a:r>
              <a:rPr lang="en-AU" sz="2800" dirty="0"/>
              <a:t>Jenni Oldfield</a:t>
            </a:r>
            <a:br>
              <a:rPr lang="en-AU" sz="2800" dirty="0"/>
            </a:br>
            <a:r>
              <a:rPr lang="en-AU" sz="2800" dirty="0"/>
              <a:t>Skills Development Specialist</a:t>
            </a:r>
          </a:p>
          <a:p>
            <a:pPr marL="0" indent="0">
              <a:buNone/>
            </a:pPr>
            <a:endParaRPr lang="en-AU" sz="2800" dirty="0"/>
          </a:p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182744-0D83-4D0B-90BB-37527C735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855FB7-F904-483B-99A4-260FEB0DC9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665989" cy="109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05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9179DE42-5613-4B35-A1E6-6CCBAA13C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B898B32-3891-4C3A-8F58-C5969D2E9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48300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AE4806D-B8F9-4679-A68A-9BD21C01A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7175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23">
            <a:extLst>
              <a:ext uri="{FF2B5EF4-FFF2-40B4-BE49-F238E27FC236}">
                <a16:creationId xmlns:a16="http://schemas.microsoft.com/office/drawing/2014/main" id="{52FB45E9-914E-4471-AC87-E475CD51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58764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C310626D-5743-49D4-8F7D-88C4F8F05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80730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Isosceles Triangle 31">
            <a:extLst>
              <a:ext uri="{FF2B5EF4-FFF2-40B4-BE49-F238E27FC236}">
                <a16:creationId xmlns:a16="http://schemas.microsoft.com/office/drawing/2014/main" id="{3C195FC1-B568-4C72-9902-34CB35DDD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9621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4" name="Rectangle 27">
            <a:extLst>
              <a:ext uri="{FF2B5EF4-FFF2-40B4-BE49-F238E27FC236}">
                <a16:creationId xmlns:a16="http://schemas.microsoft.com/office/drawing/2014/main" id="{EF2BDF77-362C-43F0-8CBB-A969EC2AE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11788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4BE96B01-3929-432D-B8C2-ADBCB74C2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48954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2A6FCDE6-CDE2-4C51-B18E-A95CFB679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16287" y="-8467"/>
            <a:ext cx="9175713" cy="6866467"/>
          </a:xfrm>
          <a:custGeom>
            <a:avLst/>
            <a:gdLst>
              <a:gd name="connsiteX0" fmla="*/ 0 w 9175713"/>
              <a:gd name="connsiteY0" fmla="*/ 0 h 6866467"/>
              <a:gd name="connsiteX1" fmla="*/ 1249825 w 9175713"/>
              <a:gd name="connsiteY1" fmla="*/ 0 h 6866467"/>
              <a:gd name="connsiteX2" fmla="*/ 1249825 w 9175713"/>
              <a:gd name="connsiteY2" fmla="*/ 8467 h 6866467"/>
              <a:gd name="connsiteX3" fmla="*/ 9175713 w 9175713"/>
              <a:gd name="connsiteY3" fmla="*/ 8467 h 6866467"/>
              <a:gd name="connsiteX4" fmla="*/ 9175713 w 9175713"/>
              <a:gd name="connsiteY4" fmla="*/ 6866467 h 6866467"/>
              <a:gd name="connsiteX5" fmla="*/ 1249825 w 9175713"/>
              <a:gd name="connsiteY5" fmla="*/ 6866467 h 6866467"/>
              <a:gd name="connsiteX6" fmla="*/ 1109382 w 9175713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5713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9175713" y="8467"/>
                </a:lnTo>
                <a:lnTo>
                  <a:pt x="9175713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883A83B-3B79-42C4-A9DD-67AC241DB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9136" y="1020871"/>
            <a:ext cx="6960759" cy="284967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dirty="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9D2E8756-2465-473A-BA2A-2DB1D6224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062562" y="3271487"/>
            <a:ext cx="220660" cy="186439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E1E694-CAD4-4FE7-9131-0040227A2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76842" y="6041362"/>
            <a:ext cx="68333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57F1E4F-1CFF-5643-939E-217C01CDF565}" type="slidenum">
              <a:rPr lang="en-US" kern="1200" smtClean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>
                <a:spcAft>
                  <a:spcPts val="600"/>
                </a:spcAft>
              </a:pPr>
              <a:t>21</a:t>
            </a:fld>
            <a:endParaRPr lang="en-US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81674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4D98372632BF4DA7B5ED2534533E8B" ma:contentTypeVersion="" ma:contentTypeDescription="Create a new document." ma:contentTypeScope="" ma:versionID="50274ca9a6371e04c4a935b671b71c6b">
  <xsd:schema xmlns:xsd="http://www.w3.org/2001/XMLSchema" xmlns:xs="http://www.w3.org/2001/XMLSchema" xmlns:p="http://schemas.microsoft.com/office/2006/metadata/properties" xmlns:ns1="http://schemas.microsoft.com/sharepoint/v3" xmlns:ns2="1e2bdb2b-981f-4d38-b0f7-a8d047f128d0" xmlns:ns3="208c094d-6fe0-426b-b472-b1884dc98c06" targetNamespace="http://schemas.microsoft.com/office/2006/metadata/properties" ma:root="true" ma:fieldsID="e061ca35e244d707b773c6ddad35ffd3" ns1:_="" ns2:_="" ns3:_="">
    <xsd:import namespace="http://schemas.microsoft.com/sharepoint/v3"/>
    <xsd:import namespace="1e2bdb2b-981f-4d38-b0f7-a8d047f128d0"/>
    <xsd:import namespace="208c094d-6fe0-426b-b472-b1884dc98c06"/>
    <xsd:element name="properties">
      <xsd:complexType>
        <xsd:sequence>
          <xsd:element name="documentManagement">
            <xsd:complexType>
              <xsd:all>
                <xsd:element ref="ns2:File_x0020_Category" minOccurs="0"/>
                <xsd:element ref="ns1:AssignedTo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AssignedTo" ma:index="9" nillable="true" ma:displayName="Assigned To" ma:list="UserInfo" ma:internalName="AssignedTo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2bdb2b-981f-4d38-b0f7-a8d047f128d0" elementFormDefault="qualified">
    <xsd:import namespace="http://schemas.microsoft.com/office/2006/documentManagement/types"/>
    <xsd:import namespace="http://schemas.microsoft.com/office/infopath/2007/PartnerControls"/>
    <xsd:element name="File_x0020_Category" ma:index="8" nillable="true" ma:displayName="File Category" ma:format="Dropdown" ma:internalName="File_x0020_Category">
      <xsd:simpleType>
        <xsd:restriction base="dms:Choice">
          <xsd:enumeration value="Face to Face Workshops"/>
          <xsd:enumeration value="Functional Analysis"/>
          <xsd:enumeration value="Mapping"/>
          <xsd:enumeration value="Project Documents"/>
          <xsd:enumeration value="Research"/>
          <xsd:enumeration value="SME Documents"/>
          <xsd:enumeration value="Support/Finalisation"/>
          <xsd:enumeration value="Templates"/>
          <xsd:enumeration value="Webinars"/>
          <xsd:enumeration value="IRC update"/>
          <xsd:enumeration value="Mintracker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8c094d-6fe0-426b-b472-b1884dc98c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ssignedTo xmlns="http://schemas.microsoft.com/sharepoint/v3">
      <UserInfo>
        <DisplayName/>
        <AccountId xsi:nil="true"/>
        <AccountType/>
      </UserInfo>
    </AssignedTo>
    <File_x0020_Category xmlns="1e2bdb2b-981f-4d38-b0f7-a8d047f128d0">Webinars</File_x0020_Category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603DFC3-23A2-4CBC-923D-2FE7958A28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e2bdb2b-981f-4d38-b0f7-a8d047f128d0"/>
    <ds:schemaRef ds:uri="208c094d-6fe0-426b-b472-b1884dc98c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ED7B991-38F3-4386-953A-A2CBFDF20AA2}">
  <ds:schemaRefs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  <ds:schemaRef ds:uri="1e2bdb2b-981f-4d38-b0f7-a8d047f128d0"/>
    <ds:schemaRef ds:uri="http://schemas.microsoft.com/sharepoint/v3"/>
    <ds:schemaRef ds:uri="http://schemas.openxmlformats.org/package/2006/metadata/core-properties"/>
    <ds:schemaRef ds:uri="208c094d-6fe0-426b-b472-b1884dc98c06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8D1F665-0A4C-4020-8DA4-E1AAE2D9798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9907</TotalTime>
  <Words>1272</Words>
  <Application>Microsoft Office PowerPoint</Application>
  <PresentationFormat>Widescreen</PresentationFormat>
  <Paragraphs>194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Graphik</vt:lpstr>
      <vt:lpstr>Trebuchet MS</vt:lpstr>
      <vt:lpstr>Wingdings 3</vt:lpstr>
      <vt:lpstr>Facet</vt:lpstr>
      <vt:lpstr>Custom Design</vt:lpstr>
      <vt:lpstr>AMP Australian Meat Processing Training Package: General, Quality and Safety Skills Project  Final Draft Webinar    May 2022</vt:lpstr>
      <vt:lpstr>Agenda </vt:lpstr>
      <vt:lpstr>Consultation so far</vt:lpstr>
      <vt:lpstr>Key changes</vt:lpstr>
      <vt:lpstr>Proposed ‘micro plant’ definition</vt:lpstr>
      <vt:lpstr>Final draft available now</vt:lpstr>
      <vt:lpstr>Revised qualifications </vt:lpstr>
      <vt:lpstr> Key questions for qualifications</vt:lpstr>
      <vt:lpstr>Revised units </vt:lpstr>
      <vt:lpstr>New unit sector codes</vt:lpstr>
      <vt:lpstr>Key questions for units of competency</vt:lpstr>
      <vt:lpstr>Units proposed for replacement</vt:lpstr>
      <vt:lpstr>Units proposed for deletion</vt:lpstr>
      <vt:lpstr>Timeline:</vt:lpstr>
      <vt:lpstr>Providing feedback</vt:lpstr>
      <vt:lpstr>Feedback</vt:lpstr>
      <vt:lpstr>Feedback</vt:lpstr>
      <vt:lpstr>What’s next</vt:lpstr>
      <vt:lpstr>MINTRAC Website: www.mintrac.com.au  Free call:    1800 817 462 Office Tel:  02 9819 6699  For all project news and updates  please sign up to our MINTRACker newsletter.</vt:lpstr>
      <vt:lpstr>Project team members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Mick Crouch</dc:creator>
  <cp:lastModifiedBy>Lucinda O'Brien</cp:lastModifiedBy>
  <cp:revision>52</cp:revision>
  <dcterms:created xsi:type="dcterms:W3CDTF">2020-02-14T03:09:25Z</dcterms:created>
  <dcterms:modified xsi:type="dcterms:W3CDTF">2022-05-20T04:12:07Z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0x010100204D98372632BF4DA7B5ED2534533E8B</vt:lpwstr>
  </property>
</Properties>
</file>