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30"/>
  </p:notesMasterIdLst>
  <p:sldIdLst>
    <p:sldId id="309" r:id="rId5"/>
    <p:sldId id="281" r:id="rId6"/>
    <p:sldId id="269" r:id="rId7"/>
    <p:sldId id="271" r:id="rId8"/>
    <p:sldId id="307" r:id="rId9"/>
    <p:sldId id="318" r:id="rId10"/>
    <p:sldId id="316" r:id="rId11"/>
    <p:sldId id="296" r:id="rId12"/>
    <p:sldId id="312" r:id="rId13"/>
    <p:sldId id="297" r:id="rId14"/>
    <p:sldId id="306" r:id="rId15"/>
    <p:sldId id="311" r:id="rId16"/>
    <p:sldId id="321" r:id="rId17"/>
    <p:sldId id="323" r:id="rId18"/>
    <p:sldId id="327" r:id="rId19"/>
    <p:sldId id="324" r:id="rId20"/>
    <p:sldId id="325" r:id="rId21"/>
    <p:sldId id="320" r:id="rId22"/>
    <p:sldId id="322" r:id="rId23"/>
    <p:sldId id="326" r:id="rId24"/>
    <p:sldId id="328" r:id="rId25"/>
    <p:sldId id="308" r:id="rId26"/>
    <p:sldId id="317" r:id="rId27"/>
    <p:sldId id="276" r:id="rId28"/>
    <p:sldId id="32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ssa Spriggens" initials="TS" lastIdx="1" clrIdx="0">
    <p:extLst>
      <p:ext uri="{19B8F6BF-5375-455C-9EA6-DF929625EA0E}">
        <p15:presenceInfo xmlns:p15="http://schemas.microsoft.com/office/powerpoint/2012/main" userId="S::tspriggens@skillsimpact.com.au::77bdaaa8-de26-4ce4-8903-9dcdb82a966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93E"/>
    <a:srgbClr val="10843E"/>
    <a:srgbClr val="F18C21"/>
    <a:srgbClr val="DF5D5D"/>
    <a:srgbClr val="2D2F8F"/>
    <a:srgbClr val="D34628"/>
    <a:srgbClr val="2D2F8E"/>
    <a:srgbClr val="EF8F37"/>
    <a:srgbClr val="0066B3"/>
    <a:srgbClr val="1384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5EEF93-E0F8-4BF5-A7F3-77BDA5077796}" v="135" dt="2020-06-26T04:41:13.3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3" d="100"/>
          <a:sy n="153" d="100"/>
        </p:scale>
        <p:origin x="48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ni McDonald" userId="ad3b48a1-a7e5-4bc1-8dcb-5ccbb0170c2e" providerId="ADAL" clId="{6B5EEF93-E0F8-4BF5-A7F3-77BDA5077796}"/>
    <pc:docChg chg="custSel addSld delSld modSld sldOrd">
      <pc:chgData name="Danni McDonald" userId="ad3b48a1-a7e5-4bc1-8dcb-5ccbb0170c2e" providerId="ADAL" clId="{6B5EEF93-E0F8-4BF5-A7F3-77BDA5077796}" dt="2020-06-26T04:41:13.325" v="165" actId="20577"/>
      <pc:docMkLst>
        <pc:docMk/>
      </pc:docMkLst>
      <pc:sldChg chg="modAnim">
        <pc:chgData name="Danni McDonald" userId="ad3b48a1-a7e5-4bc1-8dcb-5ccbb0170c2e" providerId="ADAL" clId="{6B5EEF93-E0F8-4BF5-A7F3-77BDA5077796}" dt="2020-06-22T01:20:04.584" v="88"/>
        <pc:sldMkLst>
          <pc:docMk/>
          <pc:sldMk cId="1644584323" sldId="296"/>
        </pc:sldMkLst>
      </pc:sldChg>
      <pc:sldChg chg="modAnim">
        <pc:chgData name="Danni McDonald" userId="ad3b48a1-a7e5-4bc1-8dcb-5ccbb0170c2e" providerId="ADAL" clId="{6B5EEF93-E0F8-4BF5-A7F3-77BDA5077796}" dt="2020-06-22T01:24:04.379" v="105"/>
        <pc:sldMkLst>
          <pc:docMk/>
          <pc:sldMk cId="3554493548" sldId="297"/>
        </pc:sldMkLst>
      </pc:sldChg>
      <pc:sldChg chg="modAnim">
        <pc:chgData name="Danni McDonald" userId="ad3b48a1-a7e5-4bc1-8dcb-5ccbb0170c2e" providerId="ADAL" clId="{6B5EEF93-E0F8-4BF5-A7F3-77BDA5077796}" dt="2020-06-22T01:24:31.550" v="106"/>
        <pc:sldMkLst>
          <pc:docMk/>
          <pc:sldMk cId="549830324" sldId="311"/>
        </pc:sldMkLst>
      </pc:sldChg>
      <pc:sldChg chg="modAnim">
        <pc:chgData name="Danni McDonald" userId="ad3b48a1-a7e5-4bc1-8dcb-5ccbb0170c2e" providerId="ADAL" clId="{6B5EEF93-E0F8-4BF5-A7F3-77BDA5077796}" dt="2020-06-22T01:23:29.021" v="104"/>
        <pc:sldMkLst>
          <pc:docMk/>
          <pc:sldMk cId="3654260169" sldId="312"/>
        </pc:sldMkLst>
      </pc:sldChg>
      <pc:sldChg chg="del">
        <pc:chgData name="Danni McDonald" userId="ad3b48a1-a7e5-4bc1-8dcb-5ccbb0170c2e" providerId="ADAL" clId="{6B5EEF93-E0F8-4BF5-A7F3-77BDA5077796}" dt="2020-06-22T02:12:59.400" v="120" actId="2696"/>
        <pc:sldMkLst>
          <pc:docMk/>
          <pc:sldMk cId="1157246237" sldId="315"/>
        </pc:sldMkLst>
      </pc:sldChg>
      <pc:sldChg chg="modSp">
        <pc:chgData name="Danni McDonald" userId="ad3b48a1-a7e5-4bc1-8dcb-5ccbb0170c2e" providerId="ADAL" clId="{6B5EEF93-E0F8-4BF5-A7F3-77BDA5077796}" dt="2020-06-16T04:37:59.239" v="84" actId="20577"/>
        <pc:sldMkLst>
          <pc:docMk/>
          <pc:sldMk cId="3719880900" sldId="316"/>
        </pc:sldMkLst>
        <pc:spChg chg="mod">
          <ac:chgData name="Danni McDonald" userId="ad3b48a1-a7e5-4bc1-8dcb-5ccbb0170c2e" providerId="ADAL" clId="{6B5EEF93-E0F8-4BF5-A7F3-77BDA5077796}" dt="2020-06-16T04:37:59.239" v="84" actId="20577"/>
          <ac:spMkLst>
            <pc:docMk/>
            <pc:sldMk cId="3719880900" sldId="316"/>
            <ac:spMk id="3" creationId="{6651E248-B316-497F-A2DE-A4CEBC9325DC}"/>
          </ac:spMkLst>
        </pc:spChg>
      </pc:sldChg>
      <pc:sldChg chg="modSp">
        <pc:chgData name="Danni McDonald" userId="ad3b48a1-a7e5-4bc1-8dcb-5ccbb0170c2e" providerId="ADAL" clId="{6B5EEF93-E0F8-4BF5-A7F3-77BDA5077796}" dt="2020-06-26T04:41:13.325" v="165" actId="20577"/>
        <pc:sldMkLst>
          <pc:docMk/>
          <pc:sldMk cId="279008542" sldId="318"/>
        </pc:sldMkLst>
        <pc:spChg chg="mod">
          <ac:chgData name="Danni McDonald" userId="ad3b48a1-a7e5-4bc1-8dcb-5ccbb0170c2e" providerId="ADAL" clId="{6B5EEF93-E0F8-4BF5-A7F3-77BDA5077796}" dt="2020-06-26T04:41:13.325" v="165" actId="20577"/>
          <ac:spMkLst>
            <pc:docMk/>
            <pc:sldMk cId="279008542" sldId="318"/>
            <ac:spMk id="3" creationId="{6651E248-B316-497F-A2DE-A4CEBC9325DC}"/>
          </ac:spMkLst>
        </pc:spChg>
      </pc:sldChg>
      <pc:sldChg chg="modAnim">
        <pc:chgData name="Danni McDonald" userId="ad3b48a1-a7e5-4bc1-8dcb-5ccbb0170c2e" providerId="ADAL" clId="{6B5EEF93-E0F8-4BF5-A7F3-77BDA5077796}" dt="2020-06-22T01:26:18.049" v="117"/>
        <pc:sldMkLst>
          <pc:docMk/>
          <pc:sldMk cId="140482250" sldId="320"/>
        </pc:sldMkLst>
      </pc:sldChg>
      <pc:sldChg chg="modAnim">
        <pc:chgData name="Danni McDonald" userId="ad3b48a1-a7e5-4bc1-8dcb-5ccbb0170c2e" providerId="ADAL" clId="{6B5EEF93-E0F8-4BF5-A7F3-77BDA5077796}" dt="2020-06-22T01:24:50.790" v="107"/>
        <pc:sldMkLst>
          <pc:docMk/>
          <pc:sldMk cId="1507613417" sldId="321"/>
        </pc:sldMkLst>
      </pc:sldChg>
      <pc:sldChg chg="modAnim">
        <pc:chgData name="Danni McDonald" userId="ad3b48a1-a7e5-4bc1-8dcb-5ccbb0170c2e" providerId="ADAL" clId="{6B5EEF93-E0F8-4BF5-A7F3-77BDA5077796}" dt="2020-06-22T01:24:56.141" v="108"/>
        <pc:sldMkLst>
          <pc:docMk/>
          <pc:sldMk cId="4238405540" sldId="323"/>
        </pc:sldMkLst>
      </pc:sldChg>
      <pc:sldChg chg="modAnim">
        <pc:chgData name="Danni McDonald" userId="ad3b48a1-a7e5-4bc1-8dcb-5ccbb0170c2e" providerId="ADAL" clId="{6B5EEF93-E0F8-4BF5-A7F3-77BDA5077796}" dt="2020-06-22T01:25:48.408" v="112"/>
        <pc:sldMkLst>
          <pc:docMk/>
          <pc:sldMk cId="3320738629" sldId="324"/>
        </pc:sldMkLst>
      </pc:sldChg>
      <pc:sldChg chg="modAnim">
        <pc:chgData name="Danni McDonald" userId="ad3b48a1-a7e5-4bc1-8dcb-5ccbb0170c2e" providerId="ADAL" clId="{6B5EEF93-E0F8-4BF5-A7F3-77BDA5077796}" dt="2020-06-22T01:26:05.936" v="116"/>
        <pc:sldMkLst>
          <pc:docMk/>
          <pc:sldMk cId="1267172700" sldId="325"/>
        </pc:sldMkLst>
      </pc:sldChg>
      <pc:sldChg chg="modAnim">
        <pc:chgData name="Danni McDonald" userId="ad3b48a1-a7e5-4bc1-8dcb-5ccbb0170c2e" providerId="ADAL" clId="{6B5EEF93-E0F8-4BF5-A7F3-77BDA5077796}" dt="2020-06-22T01:26:38.715" v="119"/>
        <pc:sldMkLst>
          <pc:docMk/>
          <pc:sldMk cId="383966076" sldId="326"/>
        </pc:sldMkLst>
      </pc:sldChg>
      <pc:sldChg chg="modAnim">
        <pc:chgData name="Danni McDonald" userId="ad3b48a1-a7e5-4bc1-8dcb-5ccbb0170c2e" providerId="ADAL" clId="{6B5EEF93-E0F8-4BF5-A7F3-77BDA5077796}" dt="2020-06-22T01:25:23.508" v="110"/>
        <pc:sldMkLst>
          <pc:docMk/>
          <pc:sldMk cId="1125145331" sldId="327"/>
        </pc:sldMkLst>
      </pc:sldChg>
      <pc:sldChg chg="addSp delSp modSp add ord">
        <pc:chgData name="Danni McDonald" userId="ad3b48a1-a7e5-4bc1-8dcb-5ccbb0170c2e" providerId="ADAL" clId="{6B5EEF93-E0F8-4BF5-A7F3-77BDA5077796}" dt="2020-06-22T04:22:55.348" v="155"/>
        <pc:sldMkLst>
          <pc:docMk/>
          <pc:sldMk cId="2205216729" sldId="329"/>
        </pc:sldMkLst>
        <pc:spChg chg="del">
          <ac:chgData name="Danni McDonald" userId="ad3b48a1-a7e5-4bc1-8dcb-5ccbb0170c2e" providerId="ADAL" clId="{6B5EEF93-E0F8-4BF5-A7F3-77BDA5077796}" dt="2020-06-22T03:09:55.238" v="122"/>
          <ac:spMkLst>
            <pc:docMk/>
            <pc:sldMk cId="2205216729" sldId="329"/>
            <ac:spMk id="2" creationId="{B1EACA80-DAE6-4EC6-8962-832B347E2273}"/>
          </ac:spMkLst>
        </pc:spChg>
        <pc:spChg chg="del">
          <ac:chgData name="Danni McDonald" userId="ad3b48a1-a7e5-4bc1-8dcb-5ccbb0170c2e" providerId="ADAL" clId="{6B5EEF93-E0F8-4BF5-A7F3-77BDA5077796}" dt="2020-06-22T03:09:55.238" v="122"/>
          <ac:spMkLst>
            <pc:docMk/>
            <pc:sldMk cId="2205216729" sldId="329"/>
            <ac:spMk id="3" creationId="{8B51F9F8-353A-4C80-8139-444742693641}"/>
          </ac:spMkLst>
        </pc:spChg>
        <pc:spChg chg="add del mod">
          <ac:chgData name="Danni McDonald" userId="ad3b48a1-a7e5-4bc1-8dcb-5ccbb0170c2e" providerId="ADAL" clId="{6B5EEF93-E0F8-4BF5-A7F3-77BDA5077796}" dt="2020-06-22T03:10:02.179" v="133" actId="478"/>
          <ac:spMkLst>
            <pc:docMk/>
            <pc:sldMk cId="2205216729" sldId="329"/>
            <ac:spMk id="4" creationId="{354E0E6C-4DC9-421B-ABB7-194051060E72}"/>
          </ac:spMkLst>
        </pc:spChg>
        <pc:spChg chg="add del mod">
          <ac:chgData name="Danni McDonald" userId="ad3b48a1-a7e5-4bc1-8dcb-5ccbb0170c2e" providerId="ADAL" clId="{6B5EEF93-E0F8-4BF5-A7F3-77BDA5077796}" dt="2020-06-22T03:10:36.781" v="148" actId="478"/>
          <ac:spMkLst>
            <pc:docMk/>
            <pc:sldMk cId="2205216729" sldId="329"/>
            <ac:spMk id="5" creationId="{9ED08D26-59D1-4A33-BB2A-6E6F3B921798}"/>
          </ac:spMkLst>
        </pc:spChg>
        <pc:spChg chg="add mod">
          <ac:chgData name="Danni McDonald" userId="ad3b48a1-a7e5-4bc1-8dcb-5ccbb0170c2e" providerId="ADAL" clId="{6B5EEF93-E0F8-4BF5-A7F3-77BDA5077796}" dt="2020-06-22T03:10:58.940" v="154" actId="14100"/>
          <ac:spMkLst>
            <pc:docMk/>
            <pc:sldMk cId="2205216729" sldId="329"/>
            <ac:spMk id="6" creationId="{D42F026A-7A79-4DEB-B49C-DA25A8B6C6A3}"/>
          </ac:spMkLst>
        </pc:spChg>
        <pc:spChg chg="add del mod">
          <ac:chgData name="Danni McDonald" userId="ad3b48a1-a7e5-4bc1-8dcb-5ccbb0170c2e" providerId="ADAL" clId="{6B5EEF93-E0F8-4BF5-A7F3-77BDA5077796}" dt="2020-06-22T03:10:38.855" v="149" actId="478"/>
          <ac:spMkLst>
            <pc:docMk/>
            <pc:sldMk cId="2205216729" sldId="329"/>
            <ac:spMk id="8" creationId="{5E0B2672-3CE2-4C52-A389-EC329E882E3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224725-70B9-4270-8B85-FC0A69E693D1}" type="datetimeFigureOut">
              <a:rPr lang="en-AU" smtClean="0"/>
              <a:t>26/06/2020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FA471-9816-4D1A-A07A-D5499DAAF1EB}" type="slidenum">
              <a:rPr lang="en-AU" smtClean="0"/>
              <a:t>‹#›</a:t>
            </a:fld>
            <a:endParaRPr lang="en-AU"/>
          </a:p>
        </p:txBody>
      </p:sp>
    </p:spTree>
    <p:extLst>
      <p:ext uri="{BB962C8B-B14F-4D97-AF65-F5344CB8AC3E}">
        <p14:creationId xmlns:p14="http://schemas.microsoft.com/office/powerpoint/2010/main" val="2726711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2074071D-C01C-48A7-93DF-6A0E05346C74}" type="slidenum">
              <a:rPr lang="en-AU" smtClean="0"/>
              <a:t>1</a:t>
            </a:fld>
            <a:endParaRPr lang="en-AU"/>
          </a:p>
        </p:txBody>
      </p:sp>
      <p:sp>
        <p:nvSpPr>
          <p:cNvPr id="5" name="Date Placeholder 4">
            <a:extLst>
              <a:ext uri="{FF2B5EF4-FFF2-40B4-BE49-F238E27FC236}">
                <a16:creationId xmlns:a16="http://schemas.microsoft.com/office/drawing/2014/main" id="{6841440B-C423-4106-92DE-07E5F0427A12}"/>
              </a:ext>
            </a:extLst>
          </p:cNvPr>
          <p:cNvSpPr>
            <a:spLocks noGrp="1"/>
          </p:cNvSpPr>
          <p:nvPr>
            <p:ph type="dt" idx="1"/>
          </p:nvPr>
        </p:nvSpPr>
        <p:spPr/>
        <p:txBody>
          <a:bodyPr/>
          <a:lstStyle/>
          <a:p>
            <a:endParaRPr lang="en-AU"/>
          </a:p>
        </p:txBody>
      </p:sp>
    </p:spTree>
    <p:extLst>
      <p:ext uri="{BB962C8B-B14F-4D97-AF65-F5344CB8AC3E}">
        <p14:creationId xmlns:p14="http://schemas.microsoft.com/office/powerpoint/2010/main" val="3088848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D3FFA471-9816-4D1A-A07A-D5499DAAF1EB}" type="slidenum">
              <a:rPr lang="en-AU" smtClean="0"/>
              <a:t>2</a:t>
            </a:fld>
            <a:endParaRPr lang="en-AU"/>
          </a:p>
        </p:txBody>
      </p:sp>
    </p:spTree>
    <p:extLst>
      <p:ext uri="{BB962C8B-B14F-4D97-AF65-F5344CB8AC3E}">
        <p14:creationId xmlns:p14="http://schemas.microsoft.com/office/powerpoint/2010/main" val="3805383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 quick recap on what the project is covering.</a:t>
            </a:r>
          </a:p>
        </p:txBody>
      </p:sp>
      <p:sp>
        <p:nvSpPr>
          <p:cNvPr id="4" name="Slide Number Placeholder 3"/>
          <p:cNvSpPr>
            <a:spLocks noGrp="1"/>
          </p:cNvSpPr>
          <p:nvPr>
            <p:ph type="sldNum" sz="quarter" idx="5"/>
          </p:nvPr>
        </p:nvSpPr>
        <p:spPr/>
        <p:txBody>
          <a:bodyPr/>
          <a:lstStyle/>
          <a:p>
            <a:fld id="{2074071D-C01C-48A7-93DF-6A0E05346C74}" type="slidenum">
              <a:rPr lang="en-AU" smtClean="0"/>
              <a:t>4</a:t>
            </a:fld>
            <a:endParaRPr lang="en-AU"/>
          </a:p>
        </p:txBody>
      </p:sp>
      <p:sp>
        <p:nvSpPr>
          <p:cNvPr id="5" name="Date Placeholder 4">
            <a:extLst>
              <a:ext uri="{FF2B5EF4-FFF2-40B4-BE49-F238E27FC236}">
                <a16:creationId xmlns:a16="http://schemas.microsoft.com/office/drawing/2014/main" id="{3D86225B-55B8-4D3D-A7EC-13D4937FDE12}"/>
              </a:ext>
            </a:extLst>
          </p:cNvPr>
          <p:cNvSpPr>
            <a:spLocks noGrp="1"/>
          </p:cNvSpPr>
          <p:nvPr>
            <p:ph type="dt" idx="1"/>
          </p:nvPr>
        </p:nvSpPr>
        <p:spPr/>
        <p:txBody>
          <a:bodyPr/>
          <a:lstStyle/>
          <a:p>
            <a:endParaRPr lang="en-AU"/>
          </a:p>
        </p:txBody>
      </p:sp>
    </p:spTree>
    <p:extLst>
      <p:ext uri="{BB962C8B-B14F-4D97-AF65-F5344CB8AC3E}">
        <p14:creationId xmlns:p14="http://schemas.microsoft.com/office/powerpoint/2010/main" val="322877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D3FFA471-9816-4D1A-A07A-D5499DAAF1EB}" type="slidenum">
              <a:rPr lang="en-AU" smtClean="0"/>
              <a:t>7</a:t>
            </a:fld>
            <a:endParaRPr lang="en-AU"/>
          </a:p>
        </p:txBody>
      </p:sp>
    </p:spTree>
    <p:extLst>
      <p:ext uri="{BB962C8B-B14F-4D97-AF65-F5344CB8AC3E}">
        <p14:creationId xmlns:p14="http://schemas.microsoft.com/office/powerpoint/2010/main" val="260548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D3FFA471-9816-4D1A-A07A-D5499DAAF1EB}" type="slidenum">
              <a:rPr lang="en-AU" smtClean="0"/>
              <a:t>8</a:t>
            </a:fld>
            <a:endParaRPr lang="en-AU"/>
          </a:p>
        </p:txBody>
      </p:sp>
    </p:spTree>
    <p:extLst>
      <p:ext uri="{BB962C8B-B14F-4D97-AF65-F5344CB8AC3E}">
        <p14:creationId xmlns:p14="http://schemas.microsoft.com/office/powerpoint/2010/main" val="443856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2074071D-C01C-48A7-93DF-6A0E05346C74}" type="slidenum">
              <a:rPr lang="en-AU" smtClean="0"/>
              <a:t>11</a:t>
            </a:fld>
            <a:endParaRPr lang="en-AU"/>
          </a:p>
        </p:txBody>
      </p:sp>
      <p:sp>
        <p:nvSpPr>
          <p:cNvPr id="5" name="Date Placeholder 4">
            <a:extLst>
              <a:ext uri="{FF2B5EF4-FFF2-40B4-BE49-F238E27FC236}">
                <a16:creationId xmlns:a16="http://schemas.microsoft.com/office/drawing/2014/main" id="{3D86225B-55B8-4D3D-A7EC-13D4937FDE12}"/>
              </a:ext>
            </a:extLst>
          </p:cNvPr>
          <p:cNvSpPr>
            <a:spLocks noGrp="1"/>
          </p:cNvSpPr>
          <p:nvPr>
            <p:ph type="dt" idx="1"/>
          </p:nvPr>
        </p:nvSpPr>
        <p:spPr/>
        <p:txBody>
          <a:bodyPr/>
          <a:lstStyle/>
          <a:p>
            <a:endParaRPr lang="en-AU"/>
          </a:p>
        </p:txBody>
      </p:sp>
    </p:spTree>
    <p:extLst>
      <p:ext uri="{BB962C8B-B14F-4D97-AF65-F5344CB8AC3E}">
        <p14:creationId xmlns:p14="http://schemas.microsoft.com/office/powerpoint/2010/main" val="3228775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D3FFA471-9816-4D1A-A07A-D5499DAAF1EB}" type="slidenum">
              <a:rPr lang="en-AU" smtClean="0"/>
              <a:t>13</a:t>
            </a:fld>
            <a:endParaRPr lang="en-AU"/>
          </a:p>
        </p:txBody>
      </p:sp>
    </p:spTree>
    <p:extLst>
      <p:ext uri="{BB962C8B-B14F-4D97-AF65-F5344CB8AC3E}">
        <p14:creationId xmlns:p14="http://schemas.microsoft.com/office/powerpoint/2010/main" val="4029261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Instructions for adding feedback on the Feedback Hub available in handout and on website. </a:t>
            </a:r>
            <a:endParaRPr lang="en-AU"/>
          </a:p>
        </p:txBody>
      </p:sp>
      <p:sp>
        <p:nvSpPr>
          <p:cNvPr id="4" name="Slide Number Placeholder 3"/>
          <p:cNvSpPr>
            <a:spLocks noGrp="1"/>
          </p:cNvSpPr>
          <p:nvPr>
            <p:ph type="sldNum" sz="quarter" idx="5"/>
          </p:nvPr>
        </p:nvSpPr>
        <p:spPr/>
        <p:txBody>
          <a:bodyPr/>
          <a:lstStyle/>
          <a:p>
            <a:fld id="{D3FFA471-9816-4D1A-A07A-D5499DAAF1EB}" type="slidenum">
              <a:rPr lang="en-AU" smtClean="0"/>
              <a:t>22</a:t>
            </a:fld>
            <a:endParaRPr lang="en-AU"/>
          </a:p>
        </p:txBody>
      </p:sp>
    </p:spTree>
    <p:extLst>
      <p:ext uri="{BB962C8B-B14F-4D97-AF65-F5344CB8AC3E}">
        <p14:creationId xmlns:p14="http://schemas.microsoft.com/office/powerpoint/2010/main" val="4104712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Must use this slide always</a:t>
            </a:r>
          </a:p>
          <a:p>
            <a:endParaRPr lang="en-AU"/>
          </a:p>
        </p:txBody>
      </p:sp>
      <p:sp>
        <p:nvSpPr>
          <p:cNvPr id="4" name="Slide Number Placeholder 3"/>
          <p:cNvSpPr>
            <a:spLocks noGrp="1"/>
          </p:cNvSpPr>
          <p:nvPr>
            <p:ph type="sldNum" sz="quarter" idx="5"/>
          </p:nvPr>
        </p:nvSpPr>
        <p:spPr/>
        <p:txBody>
          <a:bodyPr/>
          <a:lstStyle/>
          <a:p>
            <a:fld id="{D3FFA471-9816-4D1A-A07A-D5499DAAF1EB}" type="slidenum">
              <a:rPr lang="en-AU" smtClean="0"/>
              <a:t>24</a:t>
            </a:fld>
            <a:endParaRPr lang="en-AU"/>
          </a:p>
        </p:txBody>
      </p:sp>
    </p:spTree>
    <p:extLst>
      <p:ext uri="{BB962C8B-B14F-4D97-AF65-F5344CB8AC3E}">
        <p14:creationId xmlns:p14="http://schemas.microsoft.com/office/powerpoint/2010/main" val="26104720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2C811C4-201C-0C46-B267-1C58C0866982}"/>
              </a:ext>
            </a:extLst>
          </p:cNvPr>
          <p:cNvPicPr>
            <a:picLocks noChangeAspect="1"/>
          </p:cNvPicPr>
          <p:nvPr userDrawn="1"/>
        </p:nvPicPr>
        <p:blipFill rotWithShape="1">
          <a:blip r:embed="rId2"/>
          <a:srcRect t="10159" b="28953"/>
          <a:stretch/>
        </p:blipFill>
        <p:spPr>
          <a:xfrm>
            <a:off x="451174" y="454788"/>
            <a:ext cx="2252212" cy="1033769"/>
          </a:xfrm>
          <a:prstGeom prst="rect">
            <a:avLst/>
          </a:prstGeom>
        </p:spPr>
      </p:pic>
      <p:sp>
        <p:nvSpPr>
          <p:cNvPr id="10" name="Title 1">
            <a:extLst>
              <a:ext uri="{FF2B5EF4-FFF2-40B4-BE49-F238E27FC236}">
                <a16:creationId xmlns:a16="http://schemas.microsoft.com/office/drawing/2014/main" id="{A5538A6C-D4D4-C847-82E0-467C88FC3AEE}"/>
              </a:ext>
            </a:extLst>
          </p:cNvPr>
          <p:cNvSpPr>
            <a:spLocks noGrp="1"/>
          </p:cNvSpPr>
          <p:nvPr>
            <p:ph type="title"/>
          </p:nvPr>
        </p:nvSpPr>
        <p:spPr>
          <a:xfrm>
            <a:off x="463501" y="2339163"/>
            <a:ext cx="6149949" cy="2615609"/>
          </a:xfrm>
        </p:spPr>
        <p:txBody>
          <a:bodyPr lIns="0" tIns="0" rIns="0" bIns="0" anchor="b">
            <a:normAutofit/>
          </a:bodyPr>
          <a:lstStyle>
            <a:lvl1pPr>
              <a:defRPr sz="5400" b="0" i="0">
                <a:solidFill>
                  <a:srgbClr val="13843F"/>
                </a:solidFill>
                <a:latin typeface="Produkt Medium" pitchFamily="2" charset="77"/>
              </a:defRPr>
            </a:lvl1pPr>
          </a:lstStyle>
          <a:p>
            <a:r>
              <a:rPr lang="en-US"/>
              <a:t>Click to edit Master title style</a:t>
            </a:r>
          </a:p>
        </p:txBody>
      </p:sp>
      <p:cxnSp>
        <p:nvCxnSpPr>
          <p:cNvPr id="12" name="Straight Connector 11">
            <a:extLst>
              <a:ext uri="{FF2B5EF4-FFF2-40B4-BE49-F238E27FC236}">
                <a16:creationId xmlns:a16="http://schemas.microsoft.com/office/drawing/2014/main" id="{DA317CBE-C35A-224E-A603-914A339C0070}"/>
              </a:ext>
            </a:extLst>
          </p:cNvPr>
          <p:cNvCxnSpPr/>
          <p:nvPr userDrawn="1"/>
        </p:nvCxnSpPr>
        <p:spPr>
          <a:xfrm>
            <a:off x="457200" y="5645889"/>
            <a:ext cx="404037" cy="0"/>
          </a:xfrm>
          <a:prstGeom prst="line">
            <a:avLst/>
          </a:prstGeom>
          <a:ln w="38100">
            <a:solidFill>
              <a:srgbClr val="13843F"/>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11D0E9F-876F-C642-9276-8C97C8094C2F}"/>
              </a:ext>
            </a:extLst>
          </p:cNvPr>
          <p:cNvSpPr txBox="1"/>
          <p:nvPr userDrawn="1"/>
        </p:nvSpPr>
        <p:spPr>
          <a:xfrm>
            <a:off x="785234" y="5834914"/>
            <a:ext cx="2149352" cy="307777"/>
          </a:xfrm>
          <a:prstGeom prst="rect">
            <a:avLst/>
          </a:prstGeom>
          <a:noFill/>
        </p:spPr>
        <p:txBody>
          <a:bodyPr wrap="square" lIns="0" tIns="0" rIns="0" bIns="0" rtlCol="0">
            <a:spAutoFit/>
          </a:bodyPr>
          <a:lstStyle/>
          <a:p>
            <a:r>
              <a:rPr lang="en-US" sz="2000" b="0" i="0">
                <a:solidFill>
                  <a:srgbClr val="79B93E"/>
                </a:solidFill>
                <a:latin typeface="Graphik Medium" panose="020B0503030202060203" pitchFamily="34" charset="77"/>
              </a:rPr>
              <a:t>Skills_Impact</a:t>
            </a:r>
          </a:p>
        </p:txBody>
      </p:sp>
      <p:pic>
        <p:nvPicPr>
          <p:cNvPr id="15" name="Picture 14">
            <a:extLst>
              <a:ext uri="{FF2B5EF4-FFF2-40B4-BE49-F238E27FC236}">
                <a16:creationId xmlns:a16="http://schemas.microsoft.com/office/drawing/2014/main" id="{D8EAA084-99BE-1C45-A45E-57400002B0D2}"/>
              </a:ext>
            </a:extLst>
          </p:cNvPr>
          <p:cNvPicPr>
            <a:picLocks noChangeAspect="1"/>
          </p:cNvPicPr>
          <p:nvPr userDrawn="1"/>
        </p:nvPicPr>
        <p:blipFill>
          <a:blip r:embed="rId3"/>
          <a:stretch>
            <a:fillRect/>
          </a:stretch>
        </p:blipFill>
        <p:spPr>
          <a:xfrm>
            <a:off x="469995" y="5876950"/>
            <a:ext cx="263650" cy="219708"/>
          </a:xfrm>
          <a:prstGeom prst="rect">
            <a:avLst/>
          </a:prstGeom>
        </p:spPr>
      </p:pic>
      <p:sp>
        <p:nvSpPr>
          <p:cNvPr id="16" name="Rectangle 15">
            <a:extLst>
              <a:ext uri="{FF2B5EF4-FFF2-40B4-BE49-F238E27FC236}">
                <a16:creationId xmlns:a16="http://schemas.microsoft.com/office/drawing/2014/main" id="{584C2FE5-48BD-424F-845B-7115C801E0AC}"/>
              </a:ext>
            </a:extLst>
          </p:cNvPr>
          <p:cNvSpPr/>
          <p:nvPr userDrawn="1"/>
        </p:nvSpPr>
        <p:spPr>
          <a:xfrm>
            <a:off x="265584" y="6104491"/>
            <a:ext cx="2619628" cy="400110"/>
          </a:xfrm>
          <a:prstGeom prst="rect">
            <a:avLst/>
          </a:prstGeom>
        </p:spPr>
        <p:txBody>
          <a:bodyPr wrap="none">
            <a:spAutoFit/>
          </a:bodyPr>
          <a:lstStyle/>
          <a:p>
            <a:pPr algn="r"/>
            <a:r>
              <a:rPr lang="en-US" sz="2000" b="0" i="0" dirty="0">
                <a:solidFill>
                  <a:srgbClr val="79B93E"/>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D1003010-3419-4EEC-9E20-FCCCCAA86AD9}"/>
              </a:ext>
            </a:extLst>
          </p:cNvPr>
          <p:cNvPicPr>
            <a:picLocks noChangeAspect="1"/>
          </p:cNvPicPr>
          <p:nvPr userDrawn="1"/>
        </p:nvPicPr>
        <p:blipFill>
          <a:blip r:embed="rId4"/>
          <a:stretch>
            <a:fillRect/>
          </a:stretch>
        </p:blipFill>
        <p:spPr>
          <a:xfrm>
            <a:off x="2491248" y="0"/>
            <a:ext cx="9700752" cy="6858000"/>
          </a:xfrm>
          <a:prstGeom prst="rect">
            <a:avLst/>
          </a:prstGeom>
        </p:spPr>
      </p:pic>
    </p:spTree>
    <p:extLst>
      <p:ext uri="{BB962C8B-B14F-4D97-AF65-F5344CB8AC3E}">
        <p14:creationId xmlns:p14="http://schemas.microsoft.com/office/powerpoint/2010/main" val="3235725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Pull out content">
    <p:bg>
      <p:bgPr>
        <a:solidFill>
          <a:srgbClr val="2D2F8F"/>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chemeClr val="bg1"/>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chemeClr val="bg1"/>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3331634F-F2FF-A548-B0A3-3176FFFA8F06}"/>
              </a:ext>
            </a:extLst>
          </p:cNvPr>
          <p:cNvPicPr>
            <a:picLocks noChangeAspect="1"/>
          </p:cNvPicPr>
          <p:nvPr userDrawn="1"/>
        </p:nvPicPr>
        <p:blipFill>
          <a:blip r:embed="rId2"/>
          <a:stretch>
            <a:fillRect/>
          </a:stretch>
        </p:blipFill>
        <p:spPr>
          <a:xfrm>
            <a:off x="448740" y="6556802"/>
            <a:ext cx="152400" cy="127000"/>
          </a:xfrm>
          <a:prstGeom prst="rect">
            <a:avLst/>
          </a:prstGeom>
        </p:spPr>
      </p:pic>
      <p:pic>
        <p:nvPicPr>
          <p:cNvPr id="14" name="Picture 13">
            <a:extLst>
              <a:ext uri="{FF2B5EF4-FFF2-40B4-BE49-F238E27FC236}">
                <a16:creationId xmlns:a16="http://schemas.microsoft.com/office/drawing/2014/main" id="{19DB9933-0F26-184B-9D25-73180F003D51}"/>
              </a:ext>
            </a:extLst>
          </p:cNvPr>
          <p:cNvPicPr>
            <a:picLocks noChangeAspect="1"/>
          </p:cNvPicPr>
          <p:nvPr userDrawn="1"/>
        </p:nvPicPr>
        <p:blipFill>
          <a:blip r:embed="rId3"/>
          <a:stretch>
            <a:fillRect/>
          </a:stretch>
        </p:blipFill>
        <p:spPr>
          <a:xfrm>
            <a:off x="450159" y="224403"/>
            <a:ext cx="1404768" cy="744625"/>
          </a:xfrm>
          <a:prstGeom prst="rect">
            <a:avLst/>
          </a:prstGeom>
        </p:spPr>
      </p:pic>
      <p:sp>
        <p:nvSpPr>
          <p:cNvPr id="10" name="Content Placeholder 2">
            <a:extLst>
              <a:ext uri="{FF2B5EF4-FFF2-40B4-BE49-F238E27FC236}">
                <a16:creationId xmlns:a16="http://schemas.microsoft.com/office/drawing/2014/main" id="{341DE987-8557-7D4C-ABEC-C527DE877CF7}"/>
              </a:ext>
            </a:extLst>
          </p:cNvPr>
          <p:cNvSpPr>
            <a:spLocks noGrp="1"/>
          </p:cNvSpPr>
          <p:nvPr>
            <p:ph idx="10"/>
          </p:nvPr>
        </p:nvSpPr>
        <p:spPr>
          <a:xfrm>
            <a:off x="9092629" y="3091711"/>
            <a:ext cx="2633310" cy="3000746"/>
          </a:xfrm>
        </p:spPr>
        <p:txBody>
          <a:bodyPr lIns="0" tIns="0" rIns="0" bIns="0">
            <a:normAutofit/>
          </a:bodyPr>
          <a:lstStyle>
            <a:lvl1pPr marL="0" indent="0">
              <a:spcBef>
                <a:spcPts val="0"/>
              </a:spcBef>
              <a:spcAft>
                <a:spcPts val="600"/>
              </a:spcAft>
              <a:buFontTx/>
              <a:buNone/>
              <a:defRPr sz="1600" b="0" i="0">
                <a:solidFill>
                  <a:schemeClr val="bg1"/>
                </a:solidFill>
                <a:latin typeface="Graphik Medium" panose="020B0503030202060203" pitchFamily="34" charset="77"/>
              </a:defRPr>
            </a:lvl1pPr>
            <a:lvl2pPr marL="457200" indent="0">
              <a:buFontTx/>
              <a:buNone/>
              <a:defRPr sz="1600" b="0" i="0">
                <a:solidFill>
                  <a:schemeClr val="bg1"/>
                </a:solidFill>
                <a:latin typeface="Graphik Medium" panose="020B0503030202060203" pitchFamily="34" charset="77"/>
              </a:defRPr>
            </a:lvl2pPr>
            <a:lvl3pPr marL="914400" indent="0">
              <a:buFontTx/>
              <a:buNone/>
              <a:defRPr sz="1600" b="0" i="0">
                <a:solidFill>
                  <a:schemeClr val="bg1"/>
                </a:solidFill>
                <a:latin typeface="Graphik Medium" panose="020B0503030202060203" pitchFamily="34" charset="77"/>
              </a:defRPr>
            </a:lvl3pPr>
            <a:lvl4pPr marL="1371600" indent="0">
              <a:buFontTx/>
              <a:buNone/>
              <a:defRPr sz="1600" b="0" i="0">
                <a:solidFill>
                  <a:schemeClr val="bg1"/>
                </a:solidFill>
                <a:latin typeface="Graphik Medium" panose="020B0503030202060203" pitchFamily="34" charset="77"/>
              </a:defRPr>
            </a:lvl4pPr>
            <a:lvl5pPr marL="1828800" indent="0">
              <a:buFontTx/>
              <a:buNone/>
              <a:defRPr sz="1600" b="0" i="0">
                <a:solidFill>
                  <a:schemeClr val="bg1"/>
                </a:solidFill>
                <a:latin typeface="Graphik Medium" panose="020B0503030202060203" pitchFamily="34" charset="77"/>
              </a:defRPr>
            </a:lvl5pPr>
          </a:lstStyle>
          <a:p>
            <a:pPr lvl="0"/>
            <a:r>
              <a:rPr lang="en-US"/>
              <a:t>Click to edit Master text styles</a:t>
            </a:r>
          </a:p>
        </p:txBody>
      </p:sp>
      <p:sp>
        <p:nvSpPr>
          <p:cNvPr id="5" name="Text Placeholder 4">
            <a:extLst>
              <a:ext uri="{FF2B5EF4-FFF2-40B4-BE49-F238E27FC236}">
                <a16:creationId xmlns:a16="http://schemas.microsoft.com/office/drawing/2014/main" id="{EC75C45E-2499-A249-A03C-40DBE1F2FCFF}"/>
              </a:ext>
            </a:extLst>
          </p:cNvPr>
          <p:cNvSpPr>
            <a:spLocks noGrp="1"/>
          </p:cNvSpPr>
          <p:nvPr>
            <p:ph type="body" sz="quarter" idx="11"/>
          </p:nvPr>
        </p:nvSpPr>
        <p:spPr>
          <a:xfrm>
            <a:off x="461963" y="1541463"/>
            <a:ext cx="8384086" cy="4572000"/>
          </a:xfrm>
        </p:spPr>
        <p:txBody>
          <a:bodyPr lIns="0" tIns="0" rIns="0" bIns="0">
            <a:normAutofit/>
          </a:bodyPr>
          <a:lstStyle>
            <a:lvl1pPr marL="0" indent="0">
              <a:buNone/>
              <a:defRPr sz="4400" b="0" i="0">
                <a:solidFill>
                  <a:schemeClr val="bg1"/>
                </a:solidFill>
                <a:latin typeface="Produkt Medium" pitchFamily="2" charset="77"/>
              </a:defRPr>
            </a:lvl1pPr>
          </a:lstStyle>
          <a:p>
            <a:pPr lvl="0"/>
            <a:r>
              <a:rPr lang="en-US"/>
              <a:t>Click to edit Master text styles</a:t>
            </a:r>
          </a:p>
        </p:txBody>
      </p:sp>
    </p:spTree>
    <p:extLst>
      <p:ext uri="{BB962C8B-B14F-4D97-AF65-F5344CB8AC3E}">
        <p14:creationId xmlns:p14="http://schemas.microsoft.com/office/powerpoint/2010/main" val="3918148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Pull out content">
    <p:bg>
      <p:bgPr>
        <a:solidFill>
          <a:srgbClr val="F18C2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chemeClr val="bg1"/>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chemeClr val="bg1"/>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3331634F-F2FF-A548-B0A3-3176FFFA8F06}"/>
              </a:ext>
            </a:extLst>
          </p:cNvPr>
          <p:cNvPicPr>
            <a:picLocks noChangeAspect="1"/>
          </p:cNvPicPr>
          <p:nvPr userDrawn="1"/>
        </p:nvPicPr>
        <p:blipFill>
          <a:blip r:embed="rId2"/>
          <a:stretch>
            <a:fillRect/>
          </a:stretch>
        </p:blipFill>
        <p:spPr>
          <a:xfrm>
            <a:off x="448740" y="6556802"/>
            <a:ext cx="152400" cy="127000"/>
          </a:xfrm>
          <a:prstGeom prst="rect">
            <a:avLst/>
          </a:prstGeom>
        </p:spPr>
      </p:pic>
      <p:pic>
        <p:nvPicPr>
          <p:cNvPr id="14" name="Picture 13">
            <a:extLst>
              <a:ext uri="{FF2B5EF4-FFF2-40B4-BE49-F238E27FC236}">
                <a16:creationId xmlns:a16="http://schemas.microsoft.com/office/drawing/2014/main" id="{19DB9933-0F26-184B-9D25-73180F003D51}"/>
              </a:ext>
            </a:extLst>
          </p:cNvPr>
          <p:cNvPicPr>
            <a:picLocks noChangeAspect="1"/>
          </p:cNvPicPr>
          <p:nvPr userDrawn="1"/>
        </p:nvPicPr>
        <p:blipFill>
          <a:blip r:embed="rId3"/>
          <a:stretch>
            <a:fillRect/>
          </a:stretch>
        </p:blipFill>
        <p:spPr>
          <a:xfrm>
            <a:off x="450159" y="224403"/>
            <a:ext cx="1404768" cy="744625"/>
          </a:xfrm>
          <a:prstGeom prst="rect">
            <a:avLst/>
          </a:prstGeom>
        </p:spPr>
      </p:pic>
      <p:sp>
        <p:nvSpPr>
          <p:cNvPr id="10" name="Content Placeholder 2">
            <a:extLst>
              <a:ext uri="{FF2B5EF4-FFF2-40B4-BE49-F238E27FC236}">
                <a16:creationId xmlns:a16="http://schemas.microsoft.com/office/drawing/2014/main" id="{341DE987-8557-7D4C-ABEC-C527DE877CF7}"/>
              </a:ext>
            </a:extLst>
          </p:cNvPr>
          <p:cNvSpPr>
            <a:spLocks noGrp="1"/>
          </p:cNvSpPr>
          <p:nvPr>
            <p:ph idx="10"/>
          </p:nvPr>
        </p:nvSpPr>
        <p:spPr>
          <a:xfrm>
            <a:off x="9092629" y="3091711"/>
            <a:ext cx="2633310" cy="3000746"/>
          </a:xfrm>
        </p:spPr>
        <p:txBody>
          <a:bodyPr lIns="0" tIns="0" rIns="0" bIns="0">
            <a:normAutofit/>
          </a:bodyPr>
          <a:lstStyle>
            <a:lvl1pPr marL="0" indent="0">
              <a:spcBef>
                <a:spcPts val="0"/>
              </a:spcBef>
              <a:spcAft>
                <a:spcPts val="600"/>
              </a:spcAft>
              <a:buFontTx/>
              <a:buNone/>
              <a:defRPr sz="1600" b="0" i="0">
                <a:solidFill>
                  <a:schemeClr val="bg1"/>
                </a:solidFill>
                <a:latin typeface="Graphik Medium" panose="020B0503030202060203" pitchFamily="34" charset="77"/>
              </a:defRPr>
            </a:lvl1pPr>
            <a:lvl2pPr marL="457200" indent="0">
              <a:buFontTx/>
              <a:buNone/>
              <a:defRPr sz="1600" b="0" i="0">
                <a:solidFill>
                  <a:schemeClr val="bg1"/>
                </a:solidFill>
                <a:latin typeface="Graphik Medium" panose="020B0503030202060203" pitchFamily="34" charset="77"/>
              </a:defRPr>
            </a:lvl2pPr>
            <a:lvl3pPr marL="914400" indent="0">
              <a:buFontTx/>
              <a:buNone/>
              <a:defRPr sz="1600" b="0" i="0">
                <a:solidFill>
                  <a:schemeClr val="bg1"/>
                </a:solidFill>
                <a:latin typeface="Graphik Medium" panose="020B0503030202060203" pitchFamily="34" charset="77"/>
              </a:defRPr>
            </a:lvl3pPr>
            <a:lvl4pPr marL="1371600" indent="0">
              <a:buFontTx/>
              <a:buNone/>
              <a:defRPr sz="1600" b="0" i="0">
                <a:solidFill>
                  <a:schemeClr val="bg1"/>
                </a:solidFill>
                <a:latin typeface="Graphik Medium" panose="020B0503030202060203" pitchFamily="34" charset="77"/>
              </a:defRPr>
            </a:lvl4pPr>
            <a:lvl5pPr marL="1828800" indent="0">
              <a:buFontTx/>
              <a:buNone/>
              <a:defRPr sz="1600" b="0" i="0">
                <a:solidFill>
                  <a:schemeClr val="bg1"/>
                </a:solidFill>
                <a:latin typeface="Graphik Medium" panose="020B0503030202060203" pitchFamily="34" charset="77"/>
              </a:defRPr>
            </a:lvl5pPr>
          </a:lstStyle>
          <a:p>
            <a:pPr lvl="0"/>
            <a:r>
              <a:rPr lang="en-US"/>
              <a:t>Click to edit Master text styles</a:t>
            </a:r>
          </a:p>
        </p:txBody>
      </p:sp>
      <p:sp>
        <p:nvSpPr>
          <p:cNvPr id="5" name="Text Placeholder 4">
            <a:extLst>
              <a:ext uri="{FF2B5EF4-FFF2-40B4-BE49-F238E27FC236}">
                <a16:creationId xmlns:a16="http://schemas.microsoft.com/office/drawing/2014/main" id="{EC75C45E-2499-A249-A03C-40DBE1F2FCFF}"/>
              </a:ext>
            </a:extLst>
          </p:cNvPr>
          <p:cNvSpPr>
            <a:spLocks noGrp="1"/>
          </p:cNvSpPr>
          <p:nvPr>
            <p:ph type="body" sz="quarter" idx="11"/>
          </p:nvPr>
        </p:nvSpPr>
        <p:spPr>
          <a:xfrm>
            <a:off x="461963" y="1541463"/>
            <a:ext cx="8384086" cy="4572000"/>
          </a:xfrm>
        </p:spPr>
        <p:txBody>
          <a:bodyPr lIns="0" tIns="0" rIns="0" bIns="0">
            <a:normAutofit/>
          </a:bodyPr>
          <a:lstStyle>
            <a:lvl1pPr marL="0" indent="0">
              <a:buNone/>
              <a:defRPr sz="4400" b="0" i="0">
                <a:solidFill>
                  <a:schemeClr val="bg1"/>
                </a:solidFill>
                <a:latin typeface="Produkt Medium" pitchFamily="2" charset="77"/>
              </a:defRPr>
            </a:lvl1pPr>
          </a:lstStyle>
          <a:p>
            <a:pPr lvl="0"/>
            <a:r>
              <a:rPr lang="en-US"/>
              <a:t>Click to edit Master text styles</a:t>
            </a:r>
          </a:p>
        </p:txBody>
      </p:sp>
    </p:spTree>
    <p:extLst>
      <p:ext uri="{BB962C8B-B14F-4D97-AF65-F5344CB8AC3E}">
        <p14:creationId xmlns:p14="http://schemas.microsoft.com/office/powerpoint/2010/main" val="34009297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0D5F5236-649B-49C3-BD77-58727670E254}" type="datetimeFigureOut">
              <a:rPr lang="en-AU" smtClean="0"/>
              <a:t>26/06/2020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49768-AA2E-4364-9FE0-219E27435618}" type="slidenum">
              <a:rPr lang="en-AU" smtClean="0"/>
              <a:t>‹#›</a:t>
            </a:fld>
            <a:endParaRPr lang="en-AU"/>
          </a:p>
        </p:txBody>
      </p:sp>
    </p:spTree>
    <p:extLst>
      <p:ext uri="{BB962C8B-B14F-4D97-AF65-F5344CB8AC3E}">
        <p14:creationId xmlns:p14="http://schemas.microsoft.com/office/powerpoint/2010/main" val="42840644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5538A6C-D4D4-C847-82E0-467C88FC3AEE}"/>
              </a:ext>
            </a:extLst>
          </p:cNvPr>
          <p:cNvSpPr>
            <a:spLocks noGrp="1"/>
          </p:cNvSpPr>
          <p:nvPr>
            <p:ph type="title" hasCustomPrompt="1"/>
          </p:nvPr>
        </p:nvSpPr>
        <p:spPr>
          <a:xfrm>
            <a:off x="463501" y="2339163"/>
            <a:ext cx="6149949" cy="1450463"/>
          </a:xfrm>
        </p:spPr>
        <p:txBody>
          <a:bodyPr lIns="0" tIns="0" rIns="0" bIns="0" anchor="b">
            <a:normAutofit/>
          </a:bodyPr>
          <a:lstStyle>
            <a:lvl1pPr>
              <a:defRPr sz="5400" b="0" i="0">
                <a:solidFill>
                  <a:srgbClr val="13843F"/>
                </a:solidFill>
                <a:latin typeface="Produkt Medium" pitchFamily="2" charset="77"/>
              </a:defRPr>
            </a:lvl1pPr>
          </a:lstStyle>
          <a:p>
            <a:r>
              <a:rPr lang="en-US"/>
              <a:t>Section slide</a:t>
            </a:r>
          </a:p>
        </p:txBody>
      </p:sp>
      <p:sp>
        <p:nvSpPr>
          <p:cNvPr id="11" name="TextBox 10">
            <a:extLst>
              <a:ext uri="{FF2B5EF4-FFF2-40B4-BE49-F238E27FC236}">
                <a16:creationId xmlns:a16="http://schemas.microsoft.com/office/drawing/2014/main" id="{C1B21119-A859-4E72-A0F2-8C60B9209933}"/>
              </a:ext>
            </a:extLst>
          </p:cNvPr>
          <p:cNvSpPr txBox="1"/>
          <p:nvPr userDrawn="1"/>
        </p:nvSpPr>
        <p:spPr>
          <a:xfrm>
            <a:off x="657644" y="6326525"/>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4" name="TextBox 13">
            <a:extLst>
              <a:ext uri="{FF2B5EF4-FFF2-40B4-BE49-F238E27FC236}">
                <a16:creationId xmlns:a16="http://schemas.microsoft.com/office/drawing/2014/main" id="{0E015631-AFF1-4DD7-AF3B-11F8D36A1E43}"/>
              </a:ext>
            </a:extLst>
          </p:cNvPr>
          <p:cNvSpPr txBox="1"/>
          <p:nvPr userDrawn="1"/>
        </p:nvSpPr>
        <p:spPr>
          <a:xfrm>
            <a:off x="28430"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7" name="Picture 16">
            <a:extLst>
              <a:ext uri="{FF2B5EF4-FFF2-40B4-BE49-F238E27FC236}">
                <a16:creationId xmlns:a16="http://schemas.microsoft.com/office/drawing/2014/main" id="{D1F960D2-4816-46B5-A978-F688BD5EAC74}"/>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18" name="Picture 17">
            <a:extLst>
              <a:ext uri="{FF2B5EF4-FFF2-40B4-BE49-F238E27FC236}">
                <a16:creationId xmlns:a16="http://schemas.microsoft.com/office/drawing/2014/main" id="{36AD7DA3-E81E-4EDF-97F5-60E779F165B8}"/>
              </a:ext>
            </a:extLst>
          </p:cNvPr>
          <p:cNvPicPr>
            <a:picLocks noChangeAspect="1"/>
          </p:cNvPicPr>
          <p:nvPr userDrawn="1"/>
        </p:nvPicPr>
        <p:blipFill>
          <a:blip r:embed="rId3"/>
          <a:stretch>
            <a:fillRect/>
          </a:stretch>
        </p:blipFill>
        <p:spPr>
          <a:xfrm>
            <a:off x="448733" y="6357928"/>
            <a:ext cx="152400" cy="127000"/>
          </a:xfrm>
          <a:prstGeom prst="rect">
            <a:avLst/>
          </a:prstGeom>
        </p:spPr>
      </p:pic>
      <p:pic>
        <p:nvPicPr>
          <p:cNvPr id="4" name="Picture 3">
            <a:extLst>
              <a:ext uri="{FF2B5EF4-FFF2-40B4-BE49-F238E27FC236}">
                <a16:creationId xmlns:a16="http://schemas.microsoft.com/office/drawing/2014/main" id="{CD50901D-FE5E-4634-AC91-47F281E3F631}"/>
              </a:ext>
            </a:extLst>
          </p:cNvPr>
          <p:cNvPicPr>
            <a:picLocks noChangeAspect="1"/>
          </p:cNvPicPr>
          <p:nvPr userDrawn="1"/>
        </p:nvPicPr>
        <p:blipFill>
          <a:blip r:embed="rId4"/>
          <a:stretch>
            <a:fillRect/>
          </a:stretch>
        </p:blipFill>
        <p:spPr>
          <a:xfrm>
            <a:off x="7712018" y="249923"/>
            <a:ext cx="4410973" cy="6153788"/>
          </a:xfrm>
          <a:prstGeom prst="rect">
            <a:avLst/>
          </a:prstGeom>
        </p:spPr>
      </p:pic>
    </p:spTree>
    <p:extLst>
      <p:ext uri="{BB962C8B-B14F-4D97-AF65-F5344CB8AC3E}">
        <p14:creationId xmlns:p14="http://schemas.microsoft.com/office/powerpoint/2010/main" val="304288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picTx" preserve="1">
  <p:cSld name="Text and Im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3171C-0C8D-4B4F-9764-B65738E06792}"/>
              </a:ext>
            </a:extLst>
          </p:cNvPr>
          <p:cNvSpPr>
            <a:spLocks noGrp="1"/>
          </p:cNvSpPr>
          <p:nvPr>
            <p:ph type="title"/>
          </p:nvPr>
        </p:nvSpPr>
        <p:spPr>
          <a:xfrm>
            <a:off x="469919" y="1561672"/>
            <a:ext cx="4358935" cy="937517"/>
          </a:xfrm>
        </p:spPr>
        <p:txBody>
          <a:bodyPr lIns="0" tIns="0" rIns="0" bIns="0" anchor="t"/>
          <a:lstStyle>
            <a:lvl1pPr>
              <a:defRPr sz="3200" b="0" i="0">
                <a:solidFill>
                  <a:srgbClr val="13843F"/>
                </a:solidFill>
                <a:latin typeface="Produkt Medium" pitchFamily="2" charset="77"/>
              </a:defRPr>
            </a:lvl1pPr>
          </a:lstStyle>
          <a:p>
            <a:r>
              <a:rPr lang="en-US"/>
              <a:t>Click to edit Master title style</a:t>
            </a:r>
          </a:p>
        </p:txBody>
      </p:sp>
      <p:sp>
        <p:nvSpPr>
          <p:cNvPr id="3" name="Picture Placeholder 2">
            <a:extLst>
              <a:ext uri="{FF2B5EF4-FFF2-40B4-BE49-F238E27FC236}">
                <a16:creationId xmlns:a16="http://schemas.microsoft.com/office/drawing/2014/main" id="{31ADF7F4-2F8D-3446-AFEA-B6C47A0D0B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652F15-F60E-654F-BB00-779E46F25B82}"/>
              </a:ext>
            </a:extLst>
          </p:cNvPr>
          <p:cNvSpPr>
            <a:spLocks noGrp="1"/>
          </p:cNvSpPr>
          <p:nvPr>
            <p:ph type="body" sz="half" idx="2"/>
          </p:nvPr>
        </p:nvSpPr>
        <p:spPr>
          <a:xfrm>
            <a:off x="469919" y="2704672"/>
            <a:ext cx="4369210" cy="3172146"/>
          </a:xfrm>
        </p:spPr>
        <p:txBody>
          <a:bodyPr lIns="0" tIns="0" rIns="0" bIns="0">
            <a:normAutofit/>
          </a:bodyPr>
          <a:lstStyle>
            <a:lvl1pPr marL="0" indent="0">
              <a:lnSpc>
                <a:spcPct val="100000"/>
              </a:lnSpc>
              <a:spcBef>
                <a:spcPts val="0"/>
              </a:spcBef>
              <a:spcAft>
                <a:spcPts val="1200"/>
              </a:spcAft>
              <a:buNone/>
              <a:defRPr sz="1800" b="0" i="0">
                <a:latin typeface="Graphik" panose="020B0503030202060203" pitchFamily="34" charset="77"/>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8" name="Straight Connector 7">
            <a:extLst>
              <a:ext uri="{FF2B5EF4-FFF2-40B4-BE49-F238E27FC236}">
                <a16:creationId xmlns:a16="http://schemas.microsoft.com/office/drawing/2014/main" id="{9139177A-5A3D-8C4A-9CCF-3F85307A0E98}"/>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C857210-A31B-9246-B3BA-E79521A98C24}"/>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0" name="TextBox 9">
            <a:extLst>
              <a:ext uri="{FF2B5EF4-FFF2-40B4-BE49-F238E27FC236}">
                <a16:creationId xmlns:a16="http://schemas.microsoft.com/office/drawing/2014/main" id="{5AC0160C-77B0-9942-B24C-5FBBBCC796F2}"/>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FDBADD10-D8E7-A240-A342-ADF0F512AE3E}"/>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12" name="Picture 11">
            <a:extLst>
              <a:ext uri="{FF2B5EF4-FFF2-40B4-BE49-F238E27FC236}">
                <a16:creationId xmlns:a16="http://schemas.microsoft.com/office/drawing/2014/main" id="{E371DE6B-5345-B442-BDFA-486CC363A459}"/>
              </a:ext>
            </a:extLst>
          </p:cNvPr>
          <p:cNvPicPr>
            <a:picLocks noChangeAspect="1"/>
          </p:cNvPicPr>
          <p:nvPr userDrawn="1"/>
        </p:nvPicPr>
        <p:blipFill>
          <a:blip r:embed="rId3"/>
          <a:stretch>
            <a:fillRect/>
          </a:stretch>
        </p:blipFill>
        <p:spPr>
          <a:xfrm>
            <a:off x="448733" y="6557434"/>
            <a:ext cx="152400" cy="127000"/>
          </a:xfrm>
          <a:prstGeom prst="rect">
            <a:avLst/>
          </a:prstGeom>
        </p:spPr>
      </p:pic>
    </p:spTree>
    <p:extLst>
      <p:ext uri="{BB962C8B-B14F-4D97-AF65-F5344CB8AC3E}">
        <p14:creationId xmlns:p14="http://schemas.microsoft.com/office/powerpoint/2010/main" val="1752721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A50D-43A8-7B40-A2AF-F7018D4DA6DC}"/>
              </a:ext>
            </a:extLst>
          </p:cNvPr>
          <p:cNvSpPr>
            <a:spLocks noGrp="1"/>
          </p:cNvSpPr>
          <p:nvPr>
            <p:ph type="title"/>
          </p:nvPr>
        </p:nvSpPr>
        <p:spPr>
          <a:xfrm>
            <a:off x="474134" y="1558730"/>
            <a:ext cx="10889084" cy="927616"/>
          </a:xfrm>
        </p:spPr>
        <p:txBody>
          <a:bodyPr lIns="0" tIns="0" rIns="0" bIns="0" anchor="t">
            <a:normAutofit/>
          </a:bodyPr>
          <a:lstStyle>
            <a:lvl1pPr>
              <a:defRPr sz="3200" b="0" i="0">
                <a:solidFill>
                  <a:srgbClr val="13843F"/>
                </a:solidFill>
                <a:latin typeface="Produkt Medium"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A0763E92-C1B8-4D4F-8EFE-455BF9BA2C52}"/>
              </a:ext>
            </a:extLst>
          </p:cNvPr>
          <p:cNvSpPr>
            <a:spLocks noGrp="1"/>
          </p:cNvSpPr>
          <p:nvPr>
            <p:ph idx="1"/>
          </p:nvPr>
        </p:nvSpPr>
        <p:spPr>
          <a:xfrm>
            <a:off x="474133" y="2649922"/>
            <a:ext cx="10879667" cy="3000746"/>
          </a:xfrm>
        </p:spPr>
        <p:txBody>
          <a:bodyPr lIns="0" tIns="0" rIns="0" bIns="0"/>
          <a:lstStyle>
            <a:lvl1pPr>
              <a:defRPr sz="1800">
                <a:solidFill>
                  <a:schemeClr val="tx1"/>
                </a:solidFill>
                <a:latin typeface="Graphik" panose="020B0503030202060203" pitchFamily="34" charset="77"/>
              </a:defRPr>
            </a:lvl1pPr>
            <a:lvl2pPr>
              <a:defRPr sz="1800">
                <a:solidFill>
                  <a:schemeClr val="tx1"/>
                </a:solidFill>
                <a:latin typeface="Graphik" panose="020B0503030202060203" pitchFamily="34" charset="77"/>
              </a:defRPr>
            </a:lvl2pPr>
            <a:lvl3pPr>
              <a:defRPr sz="1600">
                <a:solidFill>
                  <a:schemeClr val="tx1"/>
                </a:solidFill>
                <a:latin typeface="Graphik" panose="020B0503030202060203" pitchFamily="34" charset="77"/>
              </a:defRPr>
            </a:lvl3pPr>
            <a:lvl4pPr>
              <a:defRPr sz="1600">
                <a:solidFill>
                  <a:schemeClr val="tx1"/>
                </a:solidFill>
                <a:latin typeface="Graphik" panose="020B0503030202060203" pitchFamily="34" charset="77"/>
              </a:defRPr>
            </a:lvl4pPr>
            <a:lvl5pPr>
              <a:defRPr sz="1600">
                <a:solidFill>
                  <a:schemeClr val="tx1"/>
                </a:solidFill>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9" name="Picture 18">
            <a:extLst>
              <a:ext uri="{FF2B5EF4-FFF2-40B4-BE49-F238E27FC236}">
                <a16:creationId xmlns:a16="http://schemas.microsoft.com/office/drawing/2014/main" id="{6BDCD795-EF09-A942-86C0-FF7BDDC2E91C}"/>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20" name="Picture 19">
            <a:extLst>
              <a:ext uri="{FF2B5EF4-FFF2-40B4-BE49-F238E27FC236}">
                <a16:creationId xmlns:a16="http://schemas.microsoft.com/office/drawing/2014/main" id="{801168CC-83A9-D240-9714-EAD26EA814D8}"/>
              </a:ext>
            </a:extLst>
          </p:cNvPr>
          <p:cNvPicPr>
            <a:picLocks noChangeAspect="1"/>
          </p:cNvPicPr>
          <p:nvPr userDrawn="1"/>
        </p:nvPicPr>
        <p:blipFill>
          <a:blip r:embed="rId3"/>
          <a:stretch>
            <a:fillRect/>
          </a:stretch>
        </p:blipFill>
        <p:spPr>
          <a:xfrm>
            <a:off x="448733" y="6557434"/>
            <a:ext cx="152400" cy="127000"/>
          </a:xfrm>
          <a:prstGeom prst="rect">
            <a:avLst/>
          </a:prstGeom>
        </p:spPr>
      </p:pic>
    </p:spTree>
    <p:extLst>
      <p:ext uri="{BB962C8B-B14F-4D97-AF65-F5344CB8AC3E}">
        <p14:creationId xmlns:p14="http://schemas.microsoft.com/office/powerpoint/2010/main" val="1082118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A50D-43A8-7B40-A2AF-F7018D4DA6DC}"/>
              </a:ext>
            </a:extLst>
          </p:cNvPr>
          <p:cNvSpPr>
            <a:spLocks noGrp="1"/>
          </p:cNvSpPr>
          <p:nvPr>
            <p:ph type="title"/>
          </p:nvPr>
        </p:nvSpPr>
        <p:spPr>
          <a:xfrm>
            <a:off x="474134" y="1558730"/>
            <a:ext cx="10899358" cy="927616"/>
          </a:xfrm>
        </p:spPr>
        <p:txBody>
          <a:bodyPr lIns="0" tIns="0" rIns="0" bIns="0" anchor="t">
            <a:normAutofit/>
          </a:bodyPr>
          <a:lstStyle>
            <a:lvl1pPr>
              <a:defRPr sz="3200" b="0" i="0">
                <a:solidFill>
                  <a:srgbClr val="13843F"/>
                </a:solidFill>
                <a:latin typeface="Produkt Medium"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A0763E92-C1B8-4D4F-8EFE-455BF9BA2C52}"/>
              </a:ext>
            </a:extLst>
          </p:cNvPr>
          <p:cNvSpPr>
            <a:spLocks noGrp="1"/>
          </p:cNvSpPr>
          <p:nvPr>
            <p:ph idx="1"/>
          </p:nvPr>
        </p:nvSpPr>
        <p:spPr>
          <a:xfrm>
            <a:off x="474133" y="3441032"/>
            <a:ext cx="10879667" cy="2456333"/>
          </a:xfrm>
        </p:spPr>
        <p:txBody>
          <a:bodyPr lIns="0" tIns="0" rIns="0" bIns="0"/>
          <a:lstStyle>
            <a:lvl1pPr>
              <a:defRPr sz="1800">
                <a:solidFill>
                  <a:schemeClr val="tx1"/>
                </a:solidFill>
                <a:latin typeface="Graphik" panose="020B0503030202060203" pitchFamily="34" charset="77"/>
              </a:defRPr>
            </a:lvl1pPr>
            <a:lvl2pPr>
              <a:defRPr sz="1800">
                <a:solidFill>
                  <a:schemeClr val="tx1"/>
                </a:solidFill>
                <a:latin typeface="Graphik" panose="020B0503030202060203" pitchFamily="34" charset="77"/>
              </a:defRPr>
            </a:lvl2pPr>
            <a:lvl3pPr>
              <a:defRPr sz="1600">
                <a:solidFill>
                  <a:schemeClr val="tx1"/>
                </a:solidFill>
                <a:latin typeface="Graphik" panose="020B0503030202060203" pitchFamily="34" charset="77"/>
              </a:defRPr>
            </a:lvl3pPr>
            <a:lvl4pPr>
              <a:defRPr sz="1600">
                <a:solidFill>
                  <a:schemeClr val="tx1"/>
                </a:solidFill>
                <a:latin typeface="Graphik" panose="020B0503030202060203" pitchFamily="34" charset="77"/>
              </a:defRPr>
            </a:lvl4pPr>
            <a:lvl5pPr>
              <a:defRPr sz="1600">
                <a:solidFill>
                  <a:schemeClr val="tx1"/>
                </a:solidFill>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9" name="Picture 18">
            <a:extLst>
              <a:ext uri="{FF2B5EF4-FFF2-40B4-BE49-F238E27FC236}">
                <a16:creationId xmlns:a16="http://schemas.microsoft.com/office/drawing/2014/main" id="{6BDCD795-EF09-A942-86C0-FF7BDDC2E91C}"/>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20" name="Picture 19">
            <a:extLst>
              <a:ext uri="{FF2B5EF4-FFF2-40B4-BE49-F238E27FC236}">
                <a16:creationId xmlns:a16="http://schemas.microsoft.com/office/drawing/2014/main" id="{801168CC-83A9-D240-9714-EAD26EA814D8}"/>
              </a:ext>
            </a:extLst>
          </p:cNvPr>
          <p:cNvPicPr>
            <a:picLocks noChangeAspect="1"/>
          </p:cNvPicPr>
          <p:nvPr userDrawn="1"/>
        </p:nvPicPr>
        <p:blipFill>
          <a:blip r:embed="rId3"/>
          <a:stretch>
            <a:fillRect/>
          </a:stretch>
        </p:blipFill>
        <p:spPr>
          <a:xfrm>
            <a:off x="448733" y="6557434"/>
            <a:ext cx="152400" cy="127000"/>
          </a:xfrm>
          <a:prstGeom prst="rect">
            <a:avLst/>
          </a:prstGeom>
        </p:spPr>
      </p:pic>
      <p:sp>
        <p:nvSpPr>
          <p:cNvPr id="5" name="Text Placeholder 4">
            <a:extLst>
              <a:ext uri="{FF2B5EF4-FFF2-40B4-BE49-F238E27FC236}">
                <a16:creationId xmlns:a16="http://schemas.microsoft.com/office/drawing/2014/main" id="{6B175418-AC8B-2348-A68D-4A30F8C571ED}"/>
              </a:ext>
            </a:extLst>
          </p:cNvPr>
          <p:cNvSpPr>
            <a:spLocks noGrp="1"/>
          </p:cNvSpPr>
          <p:nvPr>
            <p:ph type="body" sz="quarter" idx="10"/>
          </p:nvPr>
        </p:nvSpPr>
        <p:spPr>
          <a:xfrm>
            <a:off x="472236" y="2579331"/>
            <a:ext cx="10890982" cy="667303"/>
          </a:xfrm>
        </p:spPr>
        <p:txBody>
          <a:bodyPr lIns="0" tIns="0" rIns="0" bIns="0">
            <a:normAutofit/>
          </a:bodyPr>
          <a:lstStyle>
            <a:lvl1pPr marL="0" indent="0">
              <a:buNone/>
              <a:defRPr sz="2400" b="0" i="0">
                <a:solidFill>
                  <a:srgbClr val="13843F"/>
                </a:solidFill>
                <a:latin typeface="Produkt" pitchFamily="2" charset="77"/>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429067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164B2-B4ED-4A49-A16C-875F23218B7E}"/>
              </a:ext>
            </a:extLst>
          </p:cNvPr>
          <p:cNvSpPr>
            <a:spLocks noGrp="1"/>
          </p:cNvSpPr>
          <p:nvPr>
            <p:ph type="title"/>
          </p:nvPr>
        </p:nvSpPr>
        <p:spPr>
          <a:xfrm>
            <a:off x="451174" y="1564551"/>
            <a:ext cx="10515600" cy="919144"/>
          </a:xfrm>
        </p:spPr>
        <p:txBody>
          <a:bodyPr lIns="0" tIns="0" rIns="0" bIns="0" anchor="t">
            <a:normAutofit/>
          </a:bodyPr>
          <a:lstStyle>
            <a:lvl1pPr>
              <a:defRPr sz="3200" b="0" i="0">
                <a:solidFill>
                  <a:srgbClr val="13843F"/>
                </a:solidFill>
                <a:latin typeface="Produkt Medium" pitchFamily="2" charset="77"/>
              </a:defRPr>
            </a:lvl1pPr>
          </a:lstStyle>
          <a:p>
            <a:endParaRPr lang="en-US"/>
          </a:p>
        </p:txBody>
      </p:sp>
      <p:sp>
        <p:nvSpPr>
          <p:cNvPr id="3" name="Content Placeholder 2">
            <a:extLst>
              <a:ext uri="{FF2B5EF4-FFF2-40B4-BE49-F238E27FC236}">
                <a16:creationId xmlns:a16="http://schemas.microsoft.com/office/drawing/2014/main" id="{2FEE9421-7928-114C-BB1E-0D8DD1F62893}"/>
              </a:ext>
            </a:extLst>
          </p:cNvPr>
          <p:cNvSpPr>
            <a:spLocks noGrp="1"/>
          </p:cNvSpPr>
          <p:nvPr>
            <p:ph sz="half" idx="1"/>
          </p:nvPr>
        </p:nvSpPr>
        <p:spPr>
          <a:xfrm>
            <a:off x="468330" y="2606461"/>
            <a:ext cx="5181600" cy="3393647"/>
          </a:xfrm>
        </p:spPr>
        <p:txBody>
          <a:bodyPr lIns="0" tIns="0" rIns="0" bIns="0">
            <a:normAutofit/>
          </a:bodyPr>
          <a:lstStyle>
            <a:lvl1pPr>
              <a:defRPr sz="1800">
                <a:latin typeface="Graphik" panose="020B0503030202060203" pitchFamily="34" charset="77"/>
              </a:defRPr>
            </a:lvl1pPr>
            <a:lvl2pPr>
              <a:defRPr sz="1800">
                <a:latin typeface="Graphik" panose="020B0503030202060203" pitchFamily="34" charset="77"/>
              </a:defRPr>
            </a:lvl2pPr>
            <a:lvl3pPr>
              <a:defRPr sz="1600">
                <a:latin typeface="Graphik" panose="020B0503030202060203" pitchFamily="34" charset="77"/>
              </a:defRPr>
            </a:lvl3pPr>
            <a:lvl4pPr>
              <a:defRPr sz="1600">
                <a:latin typeface="Graphik" panose="020B0503030202060203" pitchFamily="34" charset="77"/>
              </a:defRPr>
            </a:lvl4pPr>
            <a:lvl5pPr>
              <a:defRPr sz="1600">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3913CF4-A8F6-E047-82A3-7ED06E118F20}"/>
              </a:ext>
            </a:extLst>
          </p:cNvPr>
          <p:cNvSpPr>
            <a:spLocks noGrp="1"/>
          </p:cNvSpPr>
          <p:nvPr>
            <p:ph sz="half" idx="2"/>
          </p:nvPr>
        </p:nvSpPr>
        <p:spPr>
          <a:xfrm>
            <a:off x="5802330" y="2606461"/>
            <a:ext cx="5181600" cy="3393647"/>
          </a:xfrm>
        </p:spPr>
        <p:txBody>
          <a:bodyPr lIns="0" tIns="0" rIns="0" bIns="0">
            <a:normAutofit/>
          </a:bodyPr>
          <a:lstStyle>
            <a:lvl1pPr>
              <a:defRPr sz="1800">
                <a:latin typeface="Graphik" panose="020B0503030202060203" pitchFamily="34" charset="77"/>
              </a:defRPr>
            </a:lvl1pPr>
            <a:lvl2pPr>
              <a:defRPr sz="1800">
                <a:latin typeface="Graphik" panose="020B0503030202060203" pitchFamily="34" charset="77"/>
              </a:defRPr>
            </a:lvl2pPr>
            <a:lvl3pPr>
              <a:defRPr sz="1600">
                <a:latin typeface="Graphik" panose="020B0503030202060203" pitchFamily="34" charset="77"/>
              </a:defRPr>
            </a:lvl3pPr>
            <a:lvl4pPr>
              <a:defRPr sz="1600">
                <a:latin typeface="Graphik" panose="020B0503030202060203" pitchFamily="34" charset="77"/>
              </a:defRPr>
            </a:lvl4pPr>
            <a:lvl5pPr>
              <a:defRPr sz="1600">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D8D23D4D-23E2-CD40-AA39-30071356D141}"/>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5733EBF-92F6-F645-BE79-1A88F8BE19E0}"/>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2" name="TextBox 11">
            <a:extLst>
              <a:ext uri="{FF2B5EF4-FFF2-40B4-BE49-F238E27FC236}">
                <a16:creationId xmlns:a16="http://schemas.microsoft.com/office/drawing/2014/main" id="{95DAE173-14AD-4A4F-BB9F-1268338C2A29}"/>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3" name="Picture 12">
            <a:extLst>
              <a:ext uri="{FF2B5EF4-FFF2-40B4-BE49-F238E27FC236}">
                <a16:creationId xmlns:a16="http://schemas.microsoft.com/office/drawing/2014/main" id="{FF7AF804-703C-434A-8D18-B643F5CA3DE4}"/>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14" name="Picture 13">
            <a:extLst>
              <a:ext uri="{FF2B5EF4-FFF2-40B4-BE49-F238E27FC236}">
                <a16:creationId xmlns:a16="http://schemas.microsoft.com/office/drawing/2014/main" id="{3BBCD647-5BCF-0C4C-9195-A9E34F56E648}"/>
              </a:ext>
            </a:extLst>
          </p:cNvPr>
          <p:cNvPicPr>
            <a:picLocks noChangeAspect="1"/>
          </p:cNvPicPr>
          <p:nvPr userDrawn="1"/>
        </p:nvPicPr>
        <p:blipFill>
          <a:blip r:embed="rId3"/>
          <a:stretch>
            <a:fillRect/>
          </a:stretch>
        </p:blipFill>
        <p:spPr>
          <a:xfrm>
            <a:off x="448733" y="6557434"/>
            <a:ext cx="152400" cy="127000"/>
          </a:xfrm>
          <a:prstGeom prst="rect">
            <a:avLst/>
          </a:prstGeom>
        </p:spPr>
      </p:pic>
    </p:spTree>
    <p:extLst>
      <p:ext uri="{BB962C8B-B14F-4D97-AF65-F5344CB8AC3E}">
        <p14:creationId xmlns:p14="http://schemas.microsoft.com/office/powerpoint/2010/main" val="271704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12A54B-D6C2-E34C-BA0C-3231F3F62F25}"/>
              </a:ext>
            </a:extLst>
          </p:cNvPr>
          <p:cNvSpPr>
            <a:spLocks noGrp="1"/>
          </p:cNvSpPr>
          <p:nvPr>
            <p:ph type="body" idx="1"/>
          </p:nvPr>
        </p:nvSpPr>
        <p:spPr>
          <a:xfrm>
            <a:off x="459645" y="1681163"/>
            <a:ext cx="5468544" cy="823912"/>
          </a:xfrm>
        </p:spPr>
        <p:txBody>
          <a:bodyPr lIns="0" tIns="0" rIns="0" bIns="0" anchor="b"/>
          <a:lstStyle>
            <a:lvl1pPr marL="0" indent="0">
              <a:buNone/>
              <a:defRPr sz="2400" b="0" i="0">
                <a:solidFill>
                  <a:srgbClr val="13843F"/>
                </a:solidFill>
                <a:latin typeface="Produkt Medium"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9690DB-BB56-2346-8288-27C28BAC7457}"/>
              </a:ext>
            </a:extLst>
          </p:cNvPr>
          <p:cNvSpPr>
            <a:spLocks noGrp="1"/>
          </p:cNvSpPr>
          <p:nvPr>
            <p:ph sz="half" idx="2"/>
          </p:nvPr>
        </p:nvSpPr>
        <p:spPr>
          <a:xfrm>
            <a:off x="459645" y="2659187"/>
            <a:ext cx="5468544" cy="3495033"/>
          </a:xfrm>
        </p:spPr>
        <p:txBody>
          <a:bodyPr lIns="0" tIns="0" rIns="0" bIns="0">
            <a:normAutofit/>
          </a:bodyPr>
          <a:lstStyle>
            <a:lvl1pPr>
              <a:defRPr sz="1800" b="0" i="0">
                <a:latin typeface="Graphik" panose="020B0503030202060203" pitchFamily="34" charset="77"/>
              </a:defRPr>
            </a:lvl1pPr>
            <a:lvl2pPr>
              <a:defRPr sz="1800" b="0" i="0">
                <a:latin typeface="Graphik" panose="020B0503030202060203" pitchFamily="34" charset="77"/>
              </a:defRPr>
            </a:lvl2pPr>
            <a:lvl3pPr>
              <a:defRPr sz="1600" b="0" i="0">
                <a:latin typeface="Graphik" panose="020B0503030202060203" pitchFamily="34" charset="77"/>
              </a:defRPr>
            </a:lvl3pPr>
            <a:lvl4pPr>
              <a:defRPr sz="1600" b="0" i="0">
                <a:latin typeface="Graphik" panose="020B0503030202060203" pitchFamily="34" charset="77"/>
              </a:defRPr>
            </a:lvl4pPr>
            <a:lvl5pPr>
              <a:defRPr sz="1600" b="0" i="0">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00E330B-2468-2A49-A146-416116CB5C14}"/>
              </a:ext>
            </a:extLst>
          </p:cNvPr>
          <p:cNvSpPr>
            <a:spLocks noGrp="1"/>
          </p:cNvSpPr>
          <p:nvPr>
            <p:ph type="body" sz="quarter" idx="3"/>
          </p:nvPr>
        </p:nvSpPr>
        <p:spPr>
          <a:xfrm>
            <a:off x="6172200" y="1681163"/>
            <a:ext cx="5581436" cy="823912"/>
          </a:xfrm>
        </p:spPr>
        <p:txBody>
          <a:bodyPr lIns="0" tIns="0" rIns="0" bIns="0" anchor="b"/>
          <a:lstStyle>
            <a:lvl1pPr marL="0" indent="0">
              <a:buNone/>
              <a:defRPr sz="2400" b="0" i="0">
                <a:solidFill>
                  <a:srgbClr val="13843F"/>
                </a:solidFill>
                <a:latin typeface="Produkt Medium"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AFFDCE-C3FC-404F-8305-6C3A0CA444FE}"/>
              </a:ext>
            </a:extLst>
          </p:cNvPr>
          <p:cNvSpPr>
            <a:spLocks noGrp="1"/>
          </p:cNvSpPr>
          <p:nvPr>
            <p:ph sz="quarter" idx="4"/>
          </p:nvPr>
        </p:nvSpPr>
        <p:spPr>
          <a:xfrm>
            <a:off x="6172200" y="2659187"/>
            <a:ext cx="5581436" cy="3495033"/>
          </a:xfrm>
        </p:spPr>
        <p:txBody>
          <a:bodyPr lIns="0" tIns="0" rIns="0" bIns="0">
            <a:normAutofit/>
          </a:bodyPr>
          <a:lstStyle>
            <a:lvl1pPr>
              <a:defRPr sz="1800" b="0" i="0">
                <a:latin typeface="Graphik" panose="020B0503030202060203" pitchFamily="34" charset="77"/>
              </a:defRPr>
            </a:lvl1pPr>
            <a:lvl2pPr>
              <a:defRPr sz="1800" b="0" i="0">
                <a:latin typeface="Graphik" panose="020B0503030202060203" pitchFamily="34" charset="77"/>
              </a:defRPr>
            </a:lvl2pPr>
            <a:lvl3pPr>
              <a:defRPr sz="1600" b="0" i="0">
                <a:latin typeface="Graphik" panose="020B0503030202060203" pitchFamily="34" charset="77"/>
              </a:defRPr>
            </a:lvl3pPr>
            <a:lvl4pPr>
              <a:defRPr sz="1600" b="0" i="0">
                <a:latin typeface="Graphik" panose="020B0503030202060203" pitchFamily="34" charset="77"/>
              </a:defRPr>
            </a:lvl4pPr>
            <a:lvl5pPr>
              <a:defRPr sz="1600" b="0" i="0">
                <a:latin typeface="Graphik" panose="020B0503030202060203"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8AD1D500-8EE6-5441-90DA-05945CF26F76}"/>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441192A-5D1F-F84A-A226-DD3BE60E0D7C}"/>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12" name="TextBox 11">
            <a:extLst>
              <a:ext uri="{FF2B5EF4-FFF2-40B4-BE49-F238E27FC236}">
                <a16:creationId xmlns:a16="http://schemas.microsoft.com/office/drawing/2014/main" id="{4CCDC5D9-0727-1945-8E91-636359947975}"/>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13" name="Picture 12">
            <a:extLst>
              <a:ext uri="{FF2B5EF4-FFF2-40B4-BE49-F238E27FC236}">
                <a16:creationId xmlns:a16="http://schemas.microsoft.com/office/drawing/2014/main" id="{E5D05565-2F8F-B348-B647-D11BC1EDBBF5}"/>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14" name="Picture 13">
            <a:extLst>
              <a:ext uri="{FF2B5EF4-FFF2-40B4-BE49-F238E27FC236}">
                <a16:creationId xmlns:a16="http://schemas.microsoft.com/office/drawing/2014/main" id="{6923AD75-89CF-FE40-B550-F4EE3BFCFB99}"/>
              </a:ext>
            </a:extLst>
          </p:cNvPr>
          <p:cNvPicPr>
            <a:picLocks noChangeAspect="1"/>
          </p:cNvPicPr>
          <p:nvPr userDrawn="1"/>
        </p:nvPicPr>
        <p:blipFill>
          <a:blip r:embed="rId3"/>
          <a:stretch>
            <a:fillRect/>
          </a:stretch>
        </p:blipFill>
        <p:spPr>
          <a:xfrm>
            <a:off x="448733" y="6557434"/>
            <a:ext cx="152400" cy="127000"/>
          </a:xfrm>
          <a:prstGeom prst="rect">
            <a:avLst/>
          </a:prstGeom>
        </p:spPr>
      </p:pic>
    </p:spTree>
    <p:extLst>
      <p:ext uri="{BB962C8B-B14F-4D97-AF65-F5344CB8AC3E}">
        <p14:creationId xmlns:p14="http://schemas.microsoft.com/office/powerpoint/2010/main" val="3986134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9D0C630-5C0F-C24B-9A3B-2AD15917ED4A}"/>
              </a:ext>
            </a:extLst>
          </p:cNvPr>
          <p:cNvCxnSpPr>
            <a:cxnSpLocks/>
          </p:cNvCxnSpPr>
          <p:nvPr userDrawn="1"/>
        </p:nvCxnSpPr>
        <p:spPr>
          <a:xfrm>
            <a:off x="448732" y="6434667"/>
            <a:ext cx="11303001" cy="0"/>
          </a:xfrm>
          <a:prstGeom prst="line">
            <a:avLst/>
          </a:prstGeom>
          <a:ln w="28575">
            <a:solidFill>
              <a:srgbClr val="13843F"/>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E5A6883-D636-E845-B9AC-1952FD1A85A8}"/>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rgbClr val="79B93E"/>
                </a:solidFill>
                <a:latin typeface="Graphik Medium" panose="020B0503030202060203" pitchFamily="34" charset="77"/>
              </a:rPr>
              <a:t>Skills_Impact</a:t>
            </a:r>
          </a:p>
        </p:txBody>
      </p:sp>
      <p:sp>
        <p:nvSpPr>
          <p:cNvPr id="7" name="TextBox 6">
            <a:extLst>
              <a:ext uri="{FF2B5EF4-FFF2-40B4-BE49-F238E27FC236}">
                <a16:creationId xmlns:a16="http://schemas.microsoft.com/office/drawing/2014/main" id="{DD76E93A-C8B9-9F42-A4FD-113E2EBC4AD2}"/>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rgbClr val="79B93E"/>
                </a:solidFill>
                <a:latin typeface="Graphik Medium" panose="020B0503030202060203" pitchFamily="34" charset="77"/>
              </a:rPr>
              <a:t>skillsimpact.com.au</a:t>
            </a:r>
          </a:p>
        </p:txBody>
      </p:sp>
      <p:pic>
        <p:nvPicPr>
          <p:cNvPr id="8" name="Picture 7">
            <a:extLst>
              <a:ext uri="{FF2B5EF4-FFF2-40B4-BE49-F238E27FC236}">
                <a16:creationId xmlns:a16="http://schemas.microsoft.com/office/drawing/2014/main" id="{A3C2CEBA-E8BC-CD4F-B282-02D27C7ED7F2}"/>
              </a:ext>
            </a:extLst>
          </p:cNvPr>
          <p:cNvPicPr>
            <a:picLocks noChangeAspect="1"/>
          </p:cNvPicPr>
          <p:nvPr userDrawn="1"/>
        </p:nvPicPr>
        <p:blipFill rotWithShape="1">
          <a:blip r:embed="rId2"/>
          <a:srcRect t="10159" b="28953"/>
          <a:stretch/>
        </p:blipFill>
        <p:spPr>
          <a:xfrm>
            <a:off x="451174" y="327198"/>
            <a:ext cx="1402531" cy="643764"/>
          </a:xfrm>
          <a:prstGeom prst="rect">
            <a:avLst/>
          </a:prstGeom>
        </p:spPr>
      </p:pic>
      <p:pic>
        <p:nvPicPr>
          <p:cNvPr id="9" name="Picture 8">
            <a:extLst>
              <a:ext uri="{FF2B5EF4-FFF2-40B4-BE49-F238E27FC236}">
                <a16:creationId xmlns:a16="http://schemas.microsoft.com/office/drawing/2014/main" id="{D5D72527-FC65-0241-92BF-BE07C41D3309}"/>
              </a:ext>
            </a:extLst>
          </p:cNvPr>
          <p:cNvPicPr>
            <a:picLocks noChangeAspect="1"/>
          </p:cNvPicPr>
          <p:nvPr userDrawn="1"/>
        </p:nvPicPr>
        <p:blipFill>
          <a:blip r:embed="rId3"/>
          <a:stretch>
            <a:fillRect/>
          </a:stretch>
        </p:blipFill>
        <p:spPr>
          <a:xfrm>
            <a:off x="448733" y="6557434"/>
            <a:ext cx="152400" cy="127000"/>
          </a:xfrm>
          <a:prstGeom prst="rect">
            <a:avLst/>
          </a:prstGeom>
        </p:spPr>
      </p:pic>
    </p:spTree>
    <p:extLst>
      <p:ext uri="{BB962C8B-B14F-4D97-AF65-F5344CB8AC3E}">
        <p14:creationId xmlns:p14="http://schemas.microsoft.com/office/powerpoint/2010/main" val="4025412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ull out content">
    <p:bg>
      <p:bgPr>
        <a:solidFill>
          <a:srgbClr val="13843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A50D-43A8-7B40-A2AF-F7018D4DA6DC}"/>
              </a:ext>
            </a:extLst>
          </p:cNvPr>
          <p:cNvSpPr>
            <a:spLocks noGrp="1"/>
          </p:cNvSpPr>
          <p:nvPr>
            <p:ph type="title"/>
          </p:nvPr>
        </p:nvSpPr>
        <p:spPr>
          <a:xfrm>
            <a:off x="474134" y="1558729"/>
            <a:ext cx="8392464" cy="4554991"/>
          </a:xfrm>
        </p:spPr>
        <p:txBody>
          <a:bodyPr lIns="0" tIns="0" rIns="0" bIns="0" anchor="t"/>
          <a:lstStyle>
            <a:lvl1pPr>
              <a:spcAft>
                <a:spcPts val="1200"/>
              </a:spcAft>
              <a:defRPr b="0" i="0">
                <a:solidFill>
                  <a:srgbClr val="79B93E"/>
                </a:solidFill>
                <a:latin typeface="Produkt Medium"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A0763E92-C1B8-4D4F-8EFE-455BF9BA2C52}"/>
              </a:ext>
            </a:extLst>
          </p:cNvPr>
          <p:cNvSpPr>
            <a:spLocks noGrp="1"/>
          </p:cNvSpPr>
          <p:nvPr>
            <p:ph idx="1"/>
          </p:nvPr>
        </p:nvSpPr>
        <p:spPr>
          <a:xfrm>
            <a:off x="9092629" y="3091711"/>
            <a:ext cx="2633310" cy="3000746"/>
          </a:xfrm>
        </p:spPr>
        <p:txBody>
          <a:bodyPr lIns="0" tIns="0" rIns="0" bIns="0">
            <a:normAutofit/>
          </a:bodyPr>
          <a:lstStyle>
            <a:lvl1pPr marL="0" indent="0">
              <a:spcBef>
                <a:spcPts val="0"/>
              </a:spcBef>
              <a:spcAft>
                <a:spcPts val="600"/>
              </a:spcAft>
              <a:buFontTx/>
              <a:buNone/>
              <a:defRPr sz="1600" b="0" i="0">
                <a:solidFill>
                  <a:schemeClr val="bg1"/>
                </a:solidFill>
                <a:latin typeface="Graphik Medium" panose="020B0503030202060203" pitchFamily="34" charset="77"/>
              </a:defRPr>
            </a:lvl1pPr>
            <a:lvl2pPr marL="457200" indent="0">
              <a:buFontTx/>
              <a:buNone/>
              <a:defRPr sz="1600" b="0" i="0">
                <a:solidFill>
                  <a:schemeClr val="bg1"/>
                </a:solidFill>
                <a:latin typeface="Graphik Medium" panose="020B0503030202060203" pitchFamily="34" charset="77"/>
              </a:defRPr>
            </a:lvl2pPr>
            <a:lvl3pPr marL="914400" indent="0">
              <a:buFontTx/>
              <a:buNone/>
              <a:defRPr sz="1600" b="0" i="0">
                <a:solidFill>
                  <a:schemeClr val="bg1"/>
                </a:solidFill>
                <a:latin typeface="Graphik Medium" panose="020B0503030202060203" pitchFamily="34" charset="77"/>
              </a:defRPr>
            </a:lvl3pPr>
            <a:lvl4pPr marL="1371600" indent="0">
              <a:buFontTx/>
              <a:buNone/>
              <a:defRPr sz="1600" b="0" i="0">
                <a:solidFill>
                  <a:schemeClr val="bg1"/>
                </a:solidFill>
                <a:latin typeface="Graphik Medium" panose="020B0503030202060203" pitchFamily="34" charset="77"/>
              </a:defRPr>
            </a:lvl4pPr>
            <a:lvl5pPr marL="1828800" indent="0">
              <a:buFontTx/>
              <a:buNone/>
              <a:defRPr sz="1600" b="0" i="0">
                <a:solidFill>
                  <a:schemeClr val="bg1"/>
                </a:solidFill>
                <a:latin typeface="Graphik Medium" panose="020B0503030202060203" pitchFamily="34" charset="77"/>
              </a:defRPr>
            </a:lvl5pPr>
          </a:lstStyle>
          <a:p>
            <a:pPr lvl="0"/>
            <a:r>
              <a:rPr lang="en-US"/>
              <a:t>Click to edit Master text styles</a:t>
            </a:r>
          </a:p>
        </p:txBody>
      </p:sp>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chemeClr val="bg1"/>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chemeClr val="bg1"/>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3331634F-F2FF-A548-B0A3-3176FFFA8F06}"/>
              </a:ext>
            </a:extLst>
          </p:cNvPr>
          <p:cNvPicPr>
            <a:picLocks noChangeAspect="1"/>
          </p:cNvPicPr>
          <p:nvPr userDrawn="1"/>
        </p:nvPicPr>
        <p:blipFill>
          <a:blip r:embed="rId2"/>
          <a:stretch>
            <a:fillRect/>
          </a:stretch>
        </p:blipFill>
        <p:spPr>
          <a:xfrm>
            <a:off x="448740" y="6556802"/>
            <a:ext cx="152400" cy="127000"/>
          </a:xfrm>
          <a:prstGeom prst="rect">
            <a:avLst/>
          </a:prstGeom>
        </p:spPr>
      </p:pic>
      <p:pic>
        <p:nvPicPr>
          <p:cNvPr id="14" name="Picture 13">
            <a:extLst>
              <a:ext uri="{FF2B5EF4-FFF2-40B4-BE49-F238E27FC236}">
                <a16:creationId xmlns:a16="http://schemas.microsoft.com/office/drawing/2014/main" id="{19DB9933-0F26-184B-9D25-73180F003D51}"/>
              </a:ext>
            </a:extLst>
          </p:cNvPr>
          <p:cNvPicPr>
            <a:picLocks noChangeAspect="1"/>
          </p:cNvPicPr>
          <p:nvPr userDrawn="1"/>
        </p:nvPicPr>
        <p:blipFill>
          <a:blip r:embed="rId3"/>
          <a:stretch>
            <a:fillRect/>
          </a:stretch>
        </p:blipFill>
        <p:spPr>
          <a:xfrm>
            <a:off x="450159" y="224403"/>
            <a:ext cx="1404768" cy="744625"/>
          </a:xfrm>
          <a:prstGeom prst="rect">
            <a:avLst/>
          </a:prstGeom>
        </p:spPr>
      </p:pic>
    </p:spTree>
    <p:extLst>
      <p:ext uri="{BB962C8B-B14F-4D97-AF65-F5344CB8AC3E}">
        <p14:creationId xmlns:p14="http://schemas.microsoft.com/office/powerpoint/2010/main" val="2361643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ull out content">
    <p:bg>
      <p:bgPr>
        <a:solidFill>
          <a:srgbClr val="79B93E"/>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42B4B04-52F5-9540-B1C3-C606D7A42B23}"/>
              </a:ext>
            </a:extLst>
          </p:cNvPr>
          <p:cNvCxnSpPr>
            <a:cxnSpLocks/>
          </p:cNvCxnSpPr>
          <p:nvPr userDrawn="1"/>
        </p:nvCxnSpPr>
        <p:spPr>
          <a:xfrm>
            <a:off x="448732" y="6434667"/>
            <a:ext cx="1130300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8609854-C6D8-014B-A189-C4699CBDEF42}"/>
              </a:ext>
            </a:extLst>
          </p:cNvPr>
          <p:cNvSpPr txBox="1"/>
          <p:nvPr userDrawn="1"/>
        </p:nvSpPr>
        <p:spPr>
          <a:xfrm>
            <a:off x="657644" y="6526031"/>
            <a:ext cx="1346200" cy="184666"/>
          </a:xfrm>
          <a:prstGeom prst="rect">
            <a:avLst/>
          </a:prstGeom>
          <a:noFill/>
        </p:spPr>
        <p:txBody>
          <a:bodyPr wrap="square" lIns="0" tIns="0" rIns="0" bIns="0" rtlCol="0">
            <a:spAutoFit/>
          </a:bodyPr>
          <a:lstStyle/>
          <a:p>
            <a:r>
              <a:rPr lang="en-US" sz="1200" b="0" i="0">
                <a:solidFill>
                  <a:schemeClr val="bg1"/>
                </a:solidFill>
                <a:latin typeface="Graphik Medium" panose="020B0503030202060203" pitchFamily="34" charset="77"/>
              </a:rPr>
              <a:t>Skills_Impact</a:t>
            </a:r>
          </a:p>
        </p:txBody>
      </p:sp>
      <p:sp>
        <p:nvSpPr>
          <p:cNvPr id="17" name="TextBox 16">
            <a:extLst>
              <a:ext uri="{FF2B5EF4-FFF2-40B4-BE49-F238E27FC236}">
                <a16:creationId xmlns:a16="http://schemas.microsoft.com/office/drawing/2014/main" id="{891C7427-D04D-4E4C-8BF5-E37038F70D8B}"/>
              </a:ext>
            </a:extLst>
          </p:cNvPr>
          <p:cNvSpPr txBox="1"/>
          <p:nvPr userDrawn="1"/>
        </p:nvSpPr>
        <p:spPr>
          <a:xfrm>
            <a:off x="9923919" y="6526031"/>
            <a:ext cx="1840219" cy="184666"/>
          </a:xfrm>
          <a:prstGeom prst="rect">
            <a:avLst/>
          </a:prstGeom>
          <a:noFill/>
        </p:spPr>
        <p:txBody>
          <a:bodyPr wrap="square" lIns="0" tIns="0" rIns="0" bIns="0" rtlCol="0">
            <a:spAutoFit/>
          </a:bodyPr>
          <a:lstStyle/>
          <a:p>
            <a:pPr algn="r"/>
            <a:r>
              <a:rPr lang="en-US" sz="1200" b="0" i="0">
                <a:solidFill>
                  <a:schemeClr val="bg1"/>
                </a:solidFill>
                <a:latin typeface="Graphik Medium" panose="020B0503030202060203" pitchFamily="34" charset="77"/>
              </a:rPr>
              <a:t>skillsimpact.com.au</a:t>
            </a:r>
          </a:p>
        </p:txBody>
      </p:sp>
      <p:pic>
        <p:nvPicPr>
          <p:cNvPr id="11" name="Picture 10">
            <a:extLst>
              <a:ext uri="{FF2B5EF4-FFF2-40B4-BE49-F238E27FC236}">
                <a16:creationId xmlns:a16="http://schemas.microsoft.com/office/drawing/2014/main" id="{3331634F-F2FF-A548-B0A3-3176FFFA8F06}"/>
              </a:ext>
            </a:extLst>
          </p:cNvPr>
          <p:cNvPicPr>
            <a:picLocks noChangeAspect="1"/>
          </p:cNvPicPr>
          <p:nvPr userDrawn="1"/>
        </p:nvPicPr>
        <p:blipFill>
          <a:blip r:embed="rId2"/>
          <a:stretch>
            <a:fillRect/>
          </a:stretch>
        </p:blipFill>
        <p:spPr>
          <a:xfrm>
            <a:off x="448740" y="6556802"/>
            <a:ext cx="152400" cy="127000"/>
          </a:xfrm>
          <a:prstGeom prst="rect">
            <a:avLst/>
          </a:prstGeom>
        </p:spPr>
      </p:pic>
      <p:pic>
        <p:nvPicPr>
          <p:cNvPr id="14" name="Picture 13">
            <a:extLst>
              <a:ext uri="{FF2B5EF4-FFF2-40B4-BE49-F238E27FC236}">
                <a16:creationId xmlns:a16="http://schemas.microsoft.com/office/drawing/2014/main" id="{19DB9933-0F26-184B-9D25-73180F003D51}"/>
              </a:ext>
            </a:extLst>
          </p:cNvPr>
          <p:cNvPicPr>
            <a:picLocks noChangeAspect="1"/>
          </p:cNvPicPr>
          <p:nvPr userDrawn="1"/>
        </p:nvPicPr>
        <p:blipFill>
          <a:blip r:embed="rId3"/>
          <a:stretch>
            <a:fillRect/>
          </a:stretch>
        </p:blipFill>
        <p:spPr>
          <a:xfrm>
            <a:off x="450159" y="224403"/>
            <a:ext cx="1404768" cy="744625"/>
          </a:xfrm>
          <a:prstGeom prst="rect">
            <a:avLst/>
          </a:prstGeom>
        </p:spPr>
      </p:pic>
      <p:sp>
        <p:nvSpPr>
          <p:cNvPr id="10" name="Content Placeholder 2">
            <a:extLst>
              <a:ext uri="{FF2B5EF4-FFF2-40B4-BE49-F238E27FC236}">
                <a16:creationId xmlns:a16="http://schemas.microsoft.com/office/drawing/2014/main" id="{341DE987-8557-7D4C-ABEC-C527DE877CF7}"/>
              </a:ext>
            </a:extLst>
          </p:cNvPr>
          <p:cNvSpPr>
            <a:spLocks noGrp="1"/>
          </p:cNvSpPr>
          <p:nvPr>
            <p:ph idx="10"/>
          </p:nvPr>
        </p:nvSpPr>
        <p:spPr>
          <a:xfrm>
            <a:off x="9092629" y="3091711"/>
            <a:ext cx="2633310" cy="3000746"/>
          </a:xfrm>
        </p:spPr>
        <p:txBody>
          <a:bodyPr lIns="0" tIns="0" rIns="0" bIns="0">
            <a:normAutofit/>
          </a:bodyPr>
          <a:lstStyle>
            <a:lvl1pPr marL="0" indent="0">
              <a:spcBef>
                <a:spcPts val="0"/>
              </a:spcBef>
              <a:spcAft>
                <a:spcPts val="600"/>
              </a:spcAft>
              <a:buFontTx/>
              <a:buNone/>
              <a:defRPr sz="1600" b="0" i="0">
                <a:solidFill>
                  <a:schemeClr val="bg1"/>
                </a:solidFill>
                <a:latin typeface="Graphik Medium" panose="020B0503030202060203" pitchFamily="34" charset="77"/>
              </a:defRPr>
            </a:lvl1pPr>
            <a:lvl2pPr marL="457200" indent="0">
              <a:buFontTx/>
              <a:buNone/>
              <a:defRPr sz="1600" b="0" i="0">
                <a:solidFill>
                  <a:schemeClr val="bg1"/>
                </a:solidFill>
                <a:latin typeface="Graphik Medium" panose="020B0503030202060203" pitchFamily="34" charset="77"/>
              </a:defRPr>
            </a:lvl2pPr>
            <a:lvl3pPr marL="914400" indent="0">
              <a:buFontTx/>
              <a:buNone/>
              <a:defRPr sz="1600" b="0" i="0">
                <a:solidFill>
                  <a:schemeClr val="bg1"/>
                </a:solidFill>
                <a:latin typeface="Graphik Medium" panose="020B0503030202060203" pitchFamily="34" charset="77"/>
              </a:defRPr>
            </a:lvl3pPr>
            <a:lvl4pPr marL="1371600" indent="0">
              <a:buFontTx/>
              <a:buNone/>
              <a:defRPr sz="1600" b="0" i="0">
                <a:solidFill>
                  <a:schemeClr val="bg1"/>
                </a:solidFill>
                <a:latin typeface="Graphik Medium" panose="020B0503030202060203" pitchFamily="34" charset="77"/>
              </a:defRPr>
            </a:lvl4pPr>
            <a:lvl5pPr marL="1828800" indent="0">
              <a:buFontTx/>
              <a:buNone/>
              <a:defRPr sz="1600" b="0" i="0">
                <a:solidFill>
                  <a:schemeClr val="bg1"/>
                </a:solidFill>
                <a:latin typeface="Graphik Medium" panose="020B0503030202060203" pitchFamily="34" charset="77"/>
              </a:defRPr>
            </a:lvl5pPr>
          </a:lstStyle>
          <a:p>
            <a:pPr lvl="0"/>
            <a:r>
              <a:rPr lang="en-US"/>
              <a:t>Click to edit Master text styles</a:t>
            </a:r>
          </a:p>
        </p:txBody>
      </p:sp>
      <p:sp>
        <p:nvSpPr>
          <p:cNvPr id="5" name="Text Placeholder 4">
            <a:extLst>
              <a:ext uri="{FF2B5EF4-FFF2-40B4-BE49-F238E27FC236}">
                <a16:creationId xmlns:a16="http://schemas.microsoft.com/office/drawing/2014/main" id="{EC75C45E-2499-A249-A03C-40DBE1F2FCFF}"/>
              </a:ext>
            </a:extLst>
          </p:cNvPr>
          <p:cNvSpPr>
            <a:spLocks noGrp="1"/>
          </p:cNvSpPr>
          <p:nvPr>
            <p:ph type="body" sz="quarter" idx="11"/>
          </p:nvPr>
        </p:nvSpPr>
        <p:spPr>
          <a:xfrm>
            <a:off x="461963" y="1541463"/>
            <a:ext cx="8384086" cy="4572000"/>
          </a:xfrm>
        </p:spPr>
        <p:txBody>
          <a:bodyPr lIns="0" tIns="0" rIns="0" bIns="0">
            <a:normAutofit/>
          </a:bodyPr>
          <a:lstStyle>
            <a:lvl1pPr marL="0" indent="0">
              <a:buNone/>
              <a:defRPr sz="4400" b="0" i="0">
                <a:solidFill>
                  <a:schemeClr val="bg1"/>
                </a:solidFill>
                <a:latin typeface="Produkt Medium" pitchFamily="2" charset="77"/>
              </a:defRPr>
            </a:lvl1pPr>
          </a:lstStyle>
          <a:p>
            <a:pPr lvl="0"/>
            <a:r>
              <a:rPr lang="en-US"/>
              <a:t>Click to edit Master text styles</a:t>
            </a:r>
          </a:p>
        </p:txBody>
      </p:sp>
    </p:spTree>
    <p:extLst>
      <p:ext uri="{BB962C8B-B14F-4D97-AF65-F5344CB8AC3E}">
        <p14:creationId xmlns:p14="http://schemas.microsoft.com/office/powerpoint/2010/main" val="3435526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1ED2D5-F40A-5E49-9F3E-994EE9AD2A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E4E261-C29B-5841-A37B-73EF4EB5EF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3A598C-D2C4-064F-BA01-0942EB5F98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290369-830F-AE44-80B0-890A954997B0}" type="datetimeFigureOut">
              <a:rPr lang="en-US" smtClean="0"/>
              <a:t>6/26/2020</a:t>
            </a:fld>
            <a:endParaRPr lang="en-US"/>
          </a:p>
        </p:txBody>
      </p:sp>
      <p:sp>
        <p:nvSpPr>
          <p:cNvPr id="5" name="Footer Placeholder 4">
            <a:extLst>
              <a:ext uri="{FF2B5EF4-FFF2-40B4-BE49-F238E27FC236}">
                <a16:creationId xmlns:a16="http://schemas.microsoft.com/office/drawing/2014/main" id="{31D69AD3-6B92-DF47-828E-702B39A64E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9DB7D3-3C1D-824F-ADB8-52F359867D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4DD782-1F16-8246-892A-5557EFE0199F}" type="slidenum">
              <a:rPr lang="en-US" smtClean="0"/>
              <a:t>‹#›</a:t>
            </a:fld>
            <a:endParaRPr lang="en-US"/>
          </a:p>
        </p:txBody>
      </p:sp>
    </p:spTree>
    <p:extLst>
      <p:ext uri="{BB962C8B-B14F-4D97-AF65-F5344CB8AC3E}">
        <p14:creationId xmlns:p14="http://schemas.microsoft.com/office/powerpoint/2010/main" val="10180329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62" r:id="rId4"/>
    <p:sldLayoutId id="2147483652" r:id="rId5"/>
    <p:sldLayoutId id="2147483653" r:id="rId6"/>
    <p:sldLayoutId id="2147483655" r:id="rId7"/>
    <p:sldLayoutId id="2147483660" r:id="rId8"/>
    <p:sldLayoutId id="2147483661" r:id="rId9"/>
    <p:sldLayoutId id="2147483665" r:id="rId10"/>
    <p:sldLayoutId id="2147483666" r:id="rId11"/>
    <p:sldLayoutId id="2147483663" r:id="rId12"/>
    <p:sldLayoutId id="214748366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skillsimpact.com.au/food-beverage-and-pharmaceutical/training-package-projects/food-beverage-processing-projec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skillsimpact.com.au/food-beverage-and-pharmaceutical/training-package-projects/food-beverage-processing-project/"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skillsimpact.com.au/food-beverage-and-pharmaceutical/training-package-projects/food-beverage-processing-project/"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hyperlink" Target="mailto:dmcdonald@skillsimpact.com.au" TargetMode="External"/><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hyperlink" Target="mailto:jstratford@skillsimpact.com.au"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hyperlink" Target="https://www.skillsimpact.com.au/food-beverage-and-pharmaceutical/training-package-projects/food-beverage-processing-project/"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B47A7-3BA8-8E45-B277-7228A16D77CB}"/>
              </a:ext>
            </a:extLst>
          </p:cNvPr>
          <p:cNvSpPr>
            <a:spLocks noGrp="1"/>
          </p:cNvSpPr>
          <p:nvPr>
            <p:ph type="title"/>
          </p:nvPr>
        </p:nvSpPr>
        <p:spPr>
          <a:xfrm>
            <a:off x="463501" y="1595932"/>
            <a:ext cx="6149949" cy="2615609"/>
          </a:xfrm>
        </p:spPr>
        <p:txBody>
          <a:bodyPr/>
          <a:lstStyle/>
          <a:p>
            <a:r>
              <a:rPr lang="en-AU" dirty="0"/>
              <a:t>Food &amp; Beverage Processing Project</a:t>
            </a:r>
          </a:p>
        </p:txBody>
      </p:sp>
      <p:sp>
        <p:nvSpPr>
          <p:cNvPr id="4" name="Content Placeholder 2">
            <a:extLst>
              <a:ext uri="{FF2B5EF4-FFF2-40B4-BE49-F238E27FC236}">
                <a16:creationId xmlns:a16="http://schemas.microsoft.com/office/drawing/2014/main" id="{A3103CBC-5FC9-4DFC-B065-5F3128694E8F}"/>
              </a:ext>
            </a:extLst>
          </p:cNvPr>
          <p:cNvSpPr txBox="1">
            <a:spLocks/>
          </p:cNvSpPr>
          <p:nvPr/>
        </p:nvSpPr>
        <p:spPr>
          <a:xfrm>
            <a:off x="463501" y="4338552"/>
            <a:ext cx="4800559" cy="92351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2400" dirty="0">
                <a:solidFill>
                  <a:srgbClr val="13843F"/>
                </a:solidFill>
                <a:latin typeface="Produkt" pitchFamily="2" charset="77"/>
              </a:rPr>
              <a:t>Public Consultation - Draft 2</a:t>
            </a:r>
          </a:p>
          <a:p>
            <a:pPr marL="0" indent="0">
              <a:buFont typeface="Arial" panose="020B0604020202020204" pitchFamily="34" charset="0"/>
              <a:buNone/>
            </a:pPr>
            <a:r>
              <a:rPr lang="en-AU" sz="2400" dirty="0">
                <a:solidFill>
                  <a:srgbClr val="13843F"/>
                </a:solidFill>
                <a:latin typeface="Produkt" pitchFamily="2" charset="77"/>
              </a:rPr>
              <a:t>June/July 2020</a:t>
            </a:r>
          </a:p>
          <a:p>
            <a:pPr marL="0" indent="0">
              <a:buFont typeface="Arial" panose="020B0604020202020204" pitchFamily="34" charset="0"/>
              <a:buNone/>
            </a:pPr>
            <a:endParaRPr lang="en-US" sz="2400" dirty="0">
              <a:solidFill>
                <a:srgbClr val="13843F"/>
              </a:solidFill>
              <a:latin typeface="Produkt" pitchFamily="2" charset="77"/>
            </a:endParaRPr>
          </a:p>
        </p:txBody>
      </p:sp>
    </p:spTree>
    <p:extLst>
      <p:ext uri="{BB962C8B-B14F-4D97-AF65-F5344CB8AC3E}">
        <p14:creationId xmlns:p14="http://schemas.microsoft.com/office/powerpoint/2010/main" val="26443321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p:spPr>
        <p:txBody>
          <a:bodyPr/>
          <a:lstStyle/>
          <a:p>
            <a:r>
              <a:rPr lang="en-US" dirty="0"/>
              <a:t>Certificate III in Food Processing – </a:t>
            </a:r>
            <a:r>
              <a:rPr lang="en-US" i="1" dirty="0"/>
              <a:t>draft 2 (cont.)</a:t>
            </a:r>
            <a:endParaRPr lang="en-AU" dirty="0"/>
          </a:p>
        </p:txBody>
      </p:sp>
      <p:sp>
        <p:nvSpPr>
          <p:cNvPr id="4" name="Rectangle 3">
            <a:extLst>
              <a:ext uri="{FF2B5EF4-FFF2-40B4-BE49-F238E27FC236}">
                <a16:creationId xmlns:a16="http://schemas.microsoft.com/office/drawing/2014/main" id="{5D2C8C12-DDFF-4C7B-9ADA-EB42EAF1520D}"/>
              </a:ext>
            </a:extLst>
          </p:cNvPr>
          <p:cNvSpPr/>
          <p:nvPr/>
        </p:nvSpPr>
        <p:spPr>
          <a:xfrm>
            <a:off x="384681" y="2163180"/>
            <a:ext cx="11243734" cy="369332"/>
          </a:xfrm>
          <a:prstGeom prst="rect">
            <a:avLst/>
          </a:prstGeom>
        </p:spPr>
        <p:txBody>
          <a:bodyPr wrap="square">
            <a:spAutoFit/>
          </a:bodyPr>
          <a:lstStyle/>
          <a:p>
            <a:r>
              <a:rPr lang="en-AU" i="1">
                <a:solidFill>
                  <a:srgbClr val="79B93E"/>
                </a:solidFill>
                <a:latin typeface="Graphik" panose="020B0503030202060203"/>
              </a:rPr>
              <a:t>Operational role, can work independently, some basic problem solving</a:t>
            </a:r>
          </a:p>
        </p:txBody>
      </p:sp>
      <p:pic>
        <p:nvPicPr>
          <p:cNvPr id="10" name="Picture 9">
            <a:extLst>
              <a:ext uri="{FF2B5EF4-FFF2-40B4-BE49-F238E27FC236}">
                <a16:creationId xmlns:a16="http://schemas.microsoft.com/office/drawing/2014/main" id="{365DD52E-2CFA-408A-BC58-BA657A0F97C0}"/>
              </a:ext>
            </a:extLst>
          </p:cNvPr>
          <p:cNvPicPr>
            <a:picLocks noChangeAspect="1"/>
          </p:cNvPicPr>
          <p:nvPr/>
        </p:nvPicPr>
        <p:blipFill>
          <a:blip r:embed="rId2"/>
          <a:stretch>
            <a:fillRect/>
          </a:stretch>
        </p:blipFill>
        <p:spPr>
          <a:xfrm>
            <a:off x="8942915" y="-502221"/>
            <a:ext cx="4481361" cy="2526568"/>
          </a:xfrm>
          <a:prstGeom prst="rect">
            <a:avLst/>
          </a:prstGeom>
        </p:spPr>
      </p:pic>
      <p:sp>
        <p:nvSpPr>
          <p:cNvPr id="9" name="Content Placeholder 2">
            <a:extLst>
              <a:ext uri="{FF2B5EF4-FFF2-40B4-BE49-F238E27FC236}">
                <a16:creationId xmlns:a16="http://schemas.microsoft.com/office/drawing/2014/main" id="{62457292-316E-497B-9858-10769A56F8F1}"/>
              </a:ext>
            </a:extLst>
          </p:cNvPr>
          <p:cNvSpPr txBox="1">
            <a:spLocks/>
          </p:cNvSpPr>
          <p:nvPr/>
        </p:nvSpPr>
        <p:spPr>
          <a:xfrm>
            <a:off x="474131" y="2774855"/>
            <a:ext cx="10879667" cy="2444846"/>
          </a:xfrm>
          <a:prstGeom prst="rect">
            <a:avLst/>
          </a:prstGeom>
        </p:spPr>
        <p:txBody>
          <a:bodyPr vert="horz" lIns="0" tIns="0" rIns="0" bIns="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a:solidFill>
                  <a:srgbClr val="79B93E"/>
                </a:solidFill>
                <a:latin typeface="Graphik" panose="020B0503030202060203"/>
              </a:rPr>
              <a:t>Key Questions:</a:t>
            </a:r>
          </a:p>
          <a:p>
            <a:r>
              <a:rPr lang="en-AU" sz="1700" dirty="0">
                <a:latin typeface="Graphik" panose="020B0503030202060203"/>
              </a:rPr>
              <a:t>Are the core units in the qualification suitable for all sectors of food processing? </a:t>
            </a:r>
            <a:r>
              <a:rPr lang="en-AU" dirty="0">
                <a:latin typeface="Graphik" panose="020B0503030202060203"/>
              </a:rPr>
              <a:t>Do you support the addition of the new GMP unit? </a:t>
            </a:r>
          </a:p>
          <a:p>
            <a:pPr lvl="0"/>
            <a:r>
              <a:rPr lang="en-AU" dirty="0"/>
              <a:t>Are the units included in the specialisations suitable for the named sector, particularly in the new </a:t>
            </a:r>
            <a:r>
              <a:rPr lang="en-AU" i="1" dirty="0"/>
              <a:t>Distilling</a:t>
            </a:r>
            <a:r>
              <a:rPr lang="en-AU" dirty="0"/>
              <a:t> and </a:t>
            </a:r>
            <a:r>
              <a:rPr lang="en-AU" i="1" dirty="0"/>
              <a:t>Bottling &amp; Packaging </a:t>
            </a:r>
            <a:r>
              <a:rPr lang="en-AU" dirty="0"/>
              <a:t>specialisations, and the updated </a:t>
            </a:r>
            <a:r>
              <a:rPr lang="en-AU" i="1" dirty="0"/>
              <a:t>Edible Oils</a:t>
            </a:r>
            <a:r>
              <a:rPr lang="en-AU" dirty="0"/>
              <a:t> specialisation? Are there any units missing from the specialisations?</a:t>
            </a:r>
          </a:p>
          <a:p>
            <a:pPr lvl="0"/>
            <a:r>
              <a:rPr lang="en-AU" sz="1700" dirty="0">
                <a:latin typeface="Graphik" panose="020B0503030202060203"/>
              </a:rPr>
              <a:t>Do the units of competency listed in the qualification accurately reflect the skills and knowledge required to perform specific tasks within a large food processing facility at a Certificate III level? </a:t>
            </a:r>
          </a:p>
          <a:p>
            <a:pPr lvl="0"/>
            <a:r>
              <a:rPr lang="en-AU" sz="1700" dirty="0">
                <a:latin typeface="Graphik" panose="020B0503030202060203"/>
              </a:rPr>
              <a:t>Are there any job tasks/units of competency missing from the qualification?</a:t>
            </a:r>
          </a:p>
          <a:p>
            <a:endParaRPr lang="en-AU" sz="1700" dirty="0">
              <a:latin typeface="Graphik" panose="020B0503030202060203"/>
            </a:endParaRPr>
          </a:p>
          <a:p>
            <a:endParaRPr lang="en-AU" sz="1700" dirty="0">
              <a:latin typeface="Graphik" panose="020B0503030202060203"/>
            </a:endParaRPr>
          </a:p>
        </p:txBody>
      </p:sp>
      <p:sp>
        <p:nvSpPr>
          <p:cNvPr id="7" name="Rectangle 6">
            <a:extLst>
              <a:ext uri="{FF2B5EF4-FFF2-40B4-BE49-F238E27FC236}">
                <a16:creationId xmlns:a16="http://schemas.microsoft.com/office/drawing/2014/main" id="{EB5BB15B-62A2-43EE-AF06-F60175AE3445}"/>
              </a:ext>
            </a:extLst>
          </p:cNvPr>
          <p:cNvSpPr/>
          <p:nvPr/>
        </p:nvSpPr>
        <p:spPr>
          <a:xfrm>
            <a:off x="384681" y="6196168"/>
            <a:ext cx="8712752" cy="276999"/>
          </a:xfrm>
          <a:prstGeom prst="rect">
            <a:avLst/>
          </a:prstGeom>
        </p:spPr>
        <p:txBody>
          <a:bodyPr wrap="square">
            <a:spAutoFit/>
          </a:bodyPr>
          <a:lstStyle/>
          <a:p>
            <a:r>
              <a:rPr lang="en-AU" sz="1200" i="1" dirty="0"/>
              <a:t>Refer to draft </a:t>
            </a:r>
            <a:r>
              <a:rPr lang="en-AU" sz="1200" b="1" i="1" dirty="0"/>
              <a:t>FBP3X120 Certificate III in Food Processing </a:t>
            </a:r>
            <a:r>
              <a:rPr lang="en-AU" sz="1200" i="1" dirty="0"/>
              <a:t>document</a:t>
            </a:r>
          </a:p>
        </p:txBody>
      </p:sp>
    </p:spTree>
    <p:extLst>
      <p:ext uri="{BB962C8B-B14F-4D97-AF65-F5344CB8AC3E}">
        <p14:creationId xmlns:p14="http://schemas.microsoft.com/office/powerpoint/2010/main" val="35544935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fade">
                                      <p:cBhvr>
                                        <p:cTn id="13" dur="500"/>
                                        <p:tgtEl>
                                          <p:spTgt spid="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fade">
                                      <p:cBhvr>
                                        <p:cTn id="16"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E80866C1-18DF-48B1-A89E-1ED7C0D9C5C1}"/>
              </a:ext>
            </a:extLst>
          </p:cNvPr>
          <p:cNvSpPr txBox="1">
            <a:spLocks/>
          </p:cNvSpPr>
          <p:nvPr/>
        </p:nvSpPr>
        <p:spPr>
          <a:xfrm>
            <a:off x="474132" y="2800533"/>
            <a:ext cx="11243734" cy="18047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1800" b="1" dirty="0">
                <a:solidFill>
                  <a:schemeClr val="bg1"/>
                </a:solidFill>
              </a:rPr>
              <a:t>New Skill Sets:</a:t>
            </a:r>
          </a:p>
          <a:p>
            <a:pPr marL="0" indent="0">
              <a:buNone/>
            </a:pPr>
            <a:r>
              <a:rPr lang="en-AU" sz="1800" dirty="0"/>
              <a:t>Two additional skill sets have been created for review in Draft 2. Both skill sets developed in response to feedback and RTO delivery. Both are introductory, and combined they cover the </a:t>
            </a:r>
            <a:r>
              <a:rPr lang="en-AU" sz="1800" i="1" dirty="0"/>
              <a:t>Certificate I in Food Processing</a:t>
            </a:r>
            <a:r>
              <a:rPr lang="en-AU" sz="1800" dirty="0"/>
              <a:t>.</a:t>
            </a:r>
          </a:p>
          <a:p>
            <a:r>
              <a:rPr lang="en-AU" sz="1800" i="1" dirty="0"/>
              <a:t>FBPSSXXXX03 Food processing induction </a:t>
            </a:r>
          </a:p>
          <a:p>
            <a:r>
              <a:rPr lang="en-AU" sz="1800" i="1" dirty="0"/>
              <a:t>FBPSSXXXX04 Introduction to food processing. </a:t>
            </a:r>
          </a:p>
          <a:p>
            <a:pPr marL="0" indent="0">
              <a:buFont typeface="Arial" panose="020B0604020202020204" pitchFamily="34" charset="0"/>
              <a:buNone/>
            </a:pPr>
            <a:endParaRPr lang="en-AU" sz="1800" dirty="0"/>
          </a:p>
          <a:p>
            <a:pPr marL="0" indent="0">
              <a:buFont typeface="Arial" panose="020B0604020202020204" pitchFamily="34" charset="0"/>
              <a:buNone/>
            </a:pPr>
            <a:endParaRPr lang="en-AU" sz="1800" dirty="0"/>
          </a:p>
        </p:txBody>
      </p:sp>
      <p:sp>
        <p:nvSpPr>
          <p:cNvPr id="8" name="Title 1">
            <a:extLst>
              <a:ext uri="{FF2B5EF4-FFF2-40B4-BE49-F238E27FC236}">
                <a16:creationId xmlns:a16="http://schemas.microsoft.com/office/drawing/2014/main" id="{4362D868-2C02-4A2D-A53E-338484F589EE}"/>
              </a:ext>
            </a:extLst>
          </p:cNvPr>
          <p:cNvSpPr txBox="1">
            <a:spLocks/>
          </p:cNvSpPr>
          <p:nvPr/>
        </p:nvSpPr>
        <p:spPr>
          <a:xfrm>
            <a:off x="474132" y="1398901"/>
            <a:ext cx="10888663" cy="6048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a:solidFill>
                  <a:srgbClr val="79B93E"/>
                </a:solidFill>
                <a:latin typeface="Produkt Medium"/>
              </a:rPr>
              <a:t>Skill Sets</a:t>
            </a:r>
            <a:endParaRPr lang="en-AU" sz="3200">
              <a:solidFill>
                <a:srgbClr val="79B93E"/>
              </a:solidFill>
              <a:latin typeface="Produkt Medium"/>
            </a:endParaRPr>
          </a:p>
        </p:txBody>
      </p:sp>
      <p:sp>
        <p:nvSpPr>
          <p:cNvPr id="9" name="Rectangle 8">
            <a:extLst>
              <a:ext uri="{FF2B5EF4-FFF2-40B4-BE49-F238E27FC236}">
                <a16:creationId xmlns:a16="http://schemas.microsoft.com/office/drawing/2014/main" id="{CA8211AA-9AFE-4117-9FE7-092E7C059E3A}"/>
              </a:ext>
            </a:extLst>
          </p:cNvPr>
          <p:cNvSpPr/>
          <p:nvPr/>
        </p:nvSpPr>
        <p:spPr>
          <a:xfrm>
            <a:off x="474132" y="2003739"/>
            <a:ext cx="11243734" cy="646331"/>
          </a:xfrm>
          <a:prstGeom prst="rect">
            <a:avLst/>
          </a:prstGeom>
        </p:spPr>
        <p:txBody>
          <a:bodyPr wrap="square">
            <a:spAutoFit/>
          </a:bodyPr>
          <a:lstStyle/>
          <a:p>
            <a:r>
              <a:rPr lang="en-AU" i="1">
                <a:solidFill>
                  <a:schemeClr val="bg1"/>
                </a:solidFill>
                <a:latin typeface="Graphik" panose="020B0503030202060203"/>
              </a:rPr>
              <a:t>A small cluster of units of competency that are used to address a specific industry need or regulatory/licensing requirement.</a:t>
            </a:r>
          </a:p>
        </p:txBody>
      </p:sp>
      <p:sp>
        <p:nvSpPr>
          <p:cNvPr id="10" name="Content Placeholder 2">
            <a:extLst>
              <a:ext uri="{FF2B5EF4-FFF2-40B4-BE49-F238E27FC236}">
                <a16:creationId xmlns:a16="http://schemas.microsoft.com/office/drawing/2014/main" id="{277E224D-A813-406F-8DB6-0AB75AE43972}"/>
              </a:ext>
            </a:extLst>
          </p:cNvPr>
          <p:cNvSpPr txBox="1">
            <a:spLocks/>
          </p:cNvSpPr>
          <p:nvPr/>
        </p:nvSpPr>
        <p:spPr>
          <a:xfrm>
            <a:off x="474132" y="4946073"/>
            <a:ext cx="10879667" cy="1395092"/>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a:solidFill>
                  <a:srgbClr val="79B93E"/>
                </a:solidFill>
              </a:rPr>
              <a:t>Key Questions:</a:t>
            </a:r>
          </a:p>
          <a:p>
            <a:r>
              <a:rPr lang="en-AU" dirty="0"/>
              <a:t>Are the units of competency listed in the skill sets suitable for the sector requirement?</a:t>
            </a:r>
          </a:p>
        </p:txBody>
      </p:sp>
    </p:spTree>
    <p:extLst>
      <p:ext uri="{BB962C8B-B14F-4D97-AF65-F5344CB8AC3E}">
        <p14:creationId xmlns:p14="http://schemas.microsoft.com/office/powerpoint/2010/main" val="15932280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New food-focused Good Manufacturing Practice (GMP) units</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6"/>
            <a:ext cx="10879667" cy="3796071"/>
          </a:xfrm>
          <a:prstGeom prst="rect">
            <a:avLst/>
          </a:prstGeom>
          <a:noFill/>
        </p:spPr>
        <p:txBody>
          <a:bodyPr vert="horz" lIns="0" tIns="0" rIns="0" bIns="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900" dirty="0"/>
              <a:t>Feedback received from multiple stakeholders in draft 1 indicated a need for food-specific Good Manufacturing Practice (GMP) units, advising that the GMP units currently available in the Training Package were suitable only for Pharmaceutical Manufacturing. </a:t>
            </a:r>
          </a:p>
          <a:p>
            <a:pPr marL="0" indent="0">
              <a:buNone/>
            </a:pPr>
            <a:r>
              <a:rPr lang="en-AU" sz="1900" dirty="0"/>
              <a:t>To address this need, two new GMP units have been created, with a specific focus on food processing:</a:t>
            </a:r>
          </a:p>
          <a:p>
            <a:r>
              <a:rPr lang="en-AU" sz="1900" i="1" dirty="0"/>
              <a:t>FBPOPR2XX1 Follow procedures to maintain Good Manufacturing Practice in food processing</a:t>
            </a:r>
          </a:p>
          <a:p>
            <a:r>
              <a:rPr lang="en-AU" sz="1900" i="1" dirty="0"/>
              <a:t>FBPOPR3X16 Apply Good Manufacturing Practice requirements in food processing</a:t>
            </a:r>
          </a:p>
          <a:p>
            <a:endParaRPr lang="en-AU" sz="1900" dirty="0"/>
          </a:p>
          <a:p>
            <a:pPr marL="0" indent="0">
              <a:buNone/>
            </a:pPr>
            <a:r>
              <a:rPr lang="en-AU" sz="1900" b="1" dirty="0">
                <a:solidFill>
                  <a:srgbClr val="79B93E"/>
                </a:solidFill>
                <a:latin typeface="Graphik" panose="020B0503030202060203"/>
              </a:rPr>
              <a:t>Key Questions:</a:t>
            </a:r>
            <a:endParaRPr lang="en-AU" sz="1900" dirty="0"/>
          </a:p>
          <a:p>
            <a:pPr lvl="0"/>
            <a:r>
              <a:rPr lang="en-AU" sz="1900" dirty="0"/>
              <a:t>Do the units of competency accurately reflect the skills and knowledge required to perform these specific tasks within a “large” food processing facility?</a:t>
            </a:r>
          </a:p>
          <a:p>
            <a:pPr lvl="0"/>
            <a:r>
              <a:rPr lang="en-AU" sz="1900" dirty="0"/>
              <a:t>Is the correct language/terminology being used?</a:t>
            </a:r>
          </a:p>
          <a:p>
            <a:pPr lvl="0"/>
            <a:r>
              <a:rPr lang="en-AU" sz="1900" dirty="0"/>
              <a:t>Are the steps described in the units accurate, and are they in a logical order?</a:t>
            </a:r>
          </a:p>
          <a:p>
            <a:pPr lvl="0"/>
            <a:r>
              <a:rPr lang="en-AU" sz="1900" dirty="0"/>
              <a:t>Is the assessment reasonable? </a:t>
            </a:r>
          </a:p>
          <a:p>
            <a:r>
              <a:rPr lang="en-AU" sz="1900" dirty="0">
                <a:latin typeface="Graphik" panose="020B0503030202060203"/>
              </a:rPr>
              <a:t>Are the units at the correct AQF level?</a:t>
            </a:r>
          </a:p>
          <a:p>
            <a:pPr marL="0" indent="0">
              <a:buNone/>
            </a:pPr>
            <a:endParaRPr lang="en-AU" dirty="0"/>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OIL units of competency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Tree>
    <p:extLst>
      <p:ext uri="{BB962C8B-B14F-4D97-AF65-F5344CB8AC3E}">
        <p14:creationId xmlns:p14="http://schemas.microsoft.com/office/powerpoint/2010/main" val="549830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fade">
                                      <p:cBhvr>
                                        <p:cTn id="7" dur="500"/>
                                        <p:tgtEl>
                                          <p:spTgt spid="11">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6" end="6"/>
                                            </p:txEl>
                                          </p:spTgt>
                                        </p:tgtEl>
                                        <p:attrNameLst>
                                          <p:attrName>style.visibility</p:attrName>
                                        </p:attrNameLst>
                                      </p:cBhvr>
                                      <p:to>
                                        <p:strVal val="visible"/>
                                      </p:to>
                                    </p:set>
                                    <p:animEffect transition="in" filter="fade">
                                      <p:cBhvr>
                                        <p:cTn id="10" dur="500"/>
                                        <p:tgtEl>
                                          <p:spTgt spid="11">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7" end="7"/>
                                            </p:txEl>
                                          </p:spTgt>
                                        </p:tgtEl>
                                        <p:attrNameLst>
                                          <p:attrName>style.visibility</p:attrName>
                                        </p:attrNameLst>
                                      </p:cBhvr>
                                      <p:to>
                                        <p:strVal val="visible"/>
                                      </p:to>
                                    </p:set>
                                    <p:animEffect transition="in" filter="fade">
                                      <p:cBhvr>
                                        <p:cTn id="13" dur="500"/>
                                        <p:tgtEl>
                                          <p:spTgt spid="11">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8" end="8"/>
                                            </p:txEl>
                                          </p:spTgt>
                                        </p:tgtEl>
                                        <p:attrNameLst>
                                          <p:attrName>style.visibility</p:attrName>
                                        </p:attrNameLst>
                                      </p:cBhvr>
                                      <p:to>
                                        <p:strVal val="visible"/>
                                      </p:to>
                                    </p:set>
                                    <p:animEffect transition="in" filter="fade">
                                      <p:cBhvr>
                                        <p:cTn id="16" dur="500"/>
                                        <p:tgtEl>
                                          <p:spTgt spid="11">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xEl>
                                              <p:pRg st="9" end="9"/>
                                            </p:txEl>
                                          </p:spTgt>
                                        </p:tgtEl>
                                        <p:attrNameLst>
                                          <p:attrName>style.visibility</p:attrName>
                                        </p:attrNameLst>
                                      </p:cBhvr>
                                      <p:to>
                                        <p:strVal val="visible"/>
                                      </p:to>
                                    </p:set>
                                    <p:animEffect transition="in" filter="fade">
                                      <p:cBhvr>
                                        <p:cTn id="19" dur="500"/>
                                        <p:tgtEl>
                                          <p:spTgt spid="11">
                                            <p:txEl>
                                              <p:pRg st="9" end="9"/>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xEl>
                                              <p:pRg st="10" end="10"/>
                                            </p:txEl>
                                          </p:spTgt>
                                        </p:tgtEl>
                                        <p:attrNameLst>
                                          <p:attrName>style.visibility</p:attrName>
                                        </p:attrNameLst>
                                      </p:cBhvr>
                                      <p:to>
                                        <p:strVal val="visible"/>
                                      </p:to>
                                    </p:set>
                                    <p:animEffect transition="in" filter="fade">
                                      <p:cBhvr>
                                        <p:cTn id="22"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New Edible Oils units</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6"/>
            <a:ext cx="10879667" cy="3859448"/>
          </a:xfrm>
          <a:prstGeom prst="rect">
            <a:avLst/>
          </a:prstGeom>
          <a:noFill/>
        </p:spPr>
        <p:txBody>
          <a:bodyPr vert="horz" lIns="0" tIns="0" rIns="0" bIns="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dirty="0"/>
              <a:t>Four new ‘OIL’ units have been developed to cover the processing of cold pressed olive oil. These units have been added to the </a:t>
            </a:r>
            <a:r>
              <a:rPr lang="en-AU" i="1" dirty="0"/>
              <a:t>Edible Oils</a:t>
            </a:r>
            <a:r>
              <a:rPr lang="en-AU" dirty="0"/>
              <a:t> specialisation in the </a:t>
            </a:r>
            <a:r>
              <a:rPr lang="en-AU" i="1" dirty="0"/>
              <a:t>Certificate III in Food Processing</a:t>
            </a:r>
            <a:endParaRPr lang="en-AU" sz="1700" dirty="0">
              <a:latin typeface="Graphik" panose="020B0503030202060203"/>
            </a:endParaRPr>
          </a:p>
          <a:p>
            <a:r>
              <a:rPr lang="en-AU" sz="1700" i="1" dirty="0">
                <a:latin typeface="Graphik" panose="020B0503030202060203"/>
              </a:rPr>
              <a:t>FBPOIL3XX9 Clean and mill olives</a:t>
            </a:r>
          </a:p>
          <a:p>
            <a:r>
              <a:rPr lang="en-AU" sz="1700" i="1" dirty="0">
                <a:latin typeface="Graphik" panose="020B0503030202060203"/>
              </a:rPr>
              <a:t>FBPOIL3X10 Operate and monitor a </a:t>
            </a:r>
            <a:r>
              <a:rPr lang="en-AU" sz="1700" i="1" dirty="0" err="1">
                <a:latin typeface="Graphik" panose="020B0503030202060203"/>
              </a:rPr>
              <a:t>malaxer</a:t>
            </a:r>
            <a:endParaRPr lang="en-AU" sz="1700" i="1" dirty="0">
              <a:latin typeface="Graphik" panose="020B0503030202060203"/>
            </a:endParaRPr>
          </a:p>
          <a:p>
            <a:r>
              <a:rPr lang="en-AU" sz="1700" i="1" dirty="0">
                <a:latin typeface="Graphik" panose="020B0503030202060203"/>
              </a:rPr>
              <a:t>FBPOIL3X11 Operate and monitor an oil separation process</a:t>
            </a:r>
          </a:p>
          <a:p>
            <a:r>
              <a:rPr lang="en-AU" sz="1700" i="1" dirty="0">
                <a:latin typeface="Graphik" panose="020B0503030202060203"/>
              </a:rPr>
              <a:t>FBPOIL3X12 Operate and monitor storage of virgin olive oil</a:t>
            </a:r>
          </a:p>
          <a:p>
            <a:pPr marL="0" indent="0">
              <a:buNone/>
            </a:pPr>
            <a:r>
              <a:rPr lang="en-AU" sz="1600" b="1" dirty="0">
                <a:solidFill>
                  <a:srgbClr val="79B93E"/>
                </a:solidFill>
                <a:latin typeface="Graphik" panose="020B0503030202060203"/>
              </a:rPr>
              <a:t>Key Questions:</a:t>
            </a:r>
            <a:endParaRPr lang="en-AU" sz="1600" dirty="0"/>
          </a:p>
          <a:p>
            <a:pPr lvl="0"/>
            <a:r>
              <a:rPr lang="en-AU" sz="1600" dirty="0"/>
              <a:t>Do the units of competency accurately reflect the skills and knowledge required to perform these specific tasks within a “large” food processing facility?</a:t>
            </a:r>
          </a:p>
          <a:p>
            <a:pPr lvl="0"/>
            <a:r>
              <a:rPr lang="en-AU" sz="1600" dirty="0"/>
              <a:t>Is the correct language/terminology being used?</a:t>
            </a:r>
          </a:p>
          <a:p>
            <a:pPr lvl="0"/>
            <a:r>
              <a:rPr lang="en-AU" sz="1600" dirty="0"/>
              <a:t>Are the steps described in the units accurate, and are they in a logical order?</a:t>
            </a:r>
          </a:p>
          <a:p>
            <a:pPr lvl="0"/>
            <a:r>
              <a:rPr lang="en-AU" sz="1600" dirty="0"/>
              <a:t>Is the assessment reasonable? </a:t>
            </a:r>
          </a:p>
          <a:p>
            <a:r>
              <a:rPr lang="en-AU" sz="1600" dirty="0">
                <a:latin typeface="Graphik" panose="020B0503030202060203"/>
              </a:rPr>
              <a:t>Are the units at the correct AQF level?</a:t>
            </a:r>
            <a:endParaRPr lang="en-AU" sz="1700" dirty="0">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OIL units of competency on the </a:t>
            </a:r>
            <a:r>
              <a:rPr lang="en-AU" sz="1200" i="1" dirty="0">
                <a:solidFill>
                  <a:srgbClr val="10843E"/>
                </a:solidFill>
                <a:latin typeface="Graphik" panose="020B0503030202060203"/>
                <a:hlinkClick r:id="rId3">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Tree>
    <p:extLst>
      <p:ext uri="{BB962C8B-B14F-4D97-AF65-F5344CB8AC3E}">
        <p14:creationId xmlns:p14="http://schemas.microsoft.com/office/powerpoint/2010/main" val="1507613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fade">
                                      <p:cBhvr>
                                        <p:cTn id="7" dur="500"/>
                                        <p:tgtEl>
                                          <p:spTgt spid="11">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6" end="6"/>
                                            </p:txEl>
                                          </p:spTgt>
                                        </p:tgtEl>
                                        <p:attrNameLst>
                                          <p:attrName>style.visibility</p:attrName>
                                        </p:attrNameLst>
                                      </p:cBhvr>
                                      <p:to>
                                        <p:strVal val="visible"/>
                                      </p:to>
                                    </p:set>
                                    <p:animEffect transition="in" filter="fade">
                                      <p:cBhvr>
                                        <p:cTn id="10" dur="500"/>
                                        <p:tgtEl>
                                          <p:spTgt spid="11">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7" end="7"/>
                                            </p:txEl>
                                          </p:spTgt>
                                        </p:tgtEl>
                                        <p:attrNameLst>
                                          <p:attrName>style.visibility</p:attrName>
                                        </p:attrNameLst>
                                      </p:cBhvr>
                                      <p:to>
                                        <p:strVal val="visible"/>
                                      </p:to>
                                    </p:set>
                                    <p:animEffect transition="in" filter="fade">
                                      <p:cBhvr>
                                        <p:cTn id="13" dur="500"/>
                                        <p:tgtEl>
                                          <p:spTgt spid="11">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8" end="8"/>
                                            </p:txEl>
                                          </p:spTgt>
                                        </p:tgtEl>
                                        <p:attrNameLst>
                                          <p:attrName>style.visibility</p:attrName>
                                        </p:attrNameLst>
                                      </p:cBhvr>
                                      <p:to>
                                        <p:strVal val="visible"/>
                                      </p:to>
                                    </p:set>
                                    <p:animEffect transition="in" filter="fade">
                                      <p:cBhvr>
                                        <p:cTn id="16" dur="500"/>
                                        <p:tgtEl>
                                          <p:spTgt spid="11">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xEl>
                                              <p:pRg st="9" end="9"/>
                                            </p:txEl>
                                          </p:spTgt>
                                        </p:tgtEl>
                                        <p:attrNameLst>
                                          <p:attrName>style.visibility</p:attrName>
                                        </p:attrNameLst>
                                      </p:cBhvr>
                                      <p:to>
                                        <p:strVal val="visible"/>
                                      </p:to>
                                    </p:set>
                                    <p:animEffect transition="in" filter="fade">
                                      <p:cBhvr>
                                        <p:cTn id="19" dur="500"/>
                                        <p:tgtEl>
                                          <p:spTgt spid="11">
                                            <p:txEl>
                                              <p:pRg st="9" end="9"/>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xEl>
                                              <p:pRg st="10" end="10"/>
                                            </p:txEl>
                                          </p:spTgt>
                                        </p:tgtEl>
                                        <p:attrNameLst>
                                          <p:attrName>style.visibility</p:attrName>
                                        </p:attrNameLst>
                                      </p:cBhvr>
                                      <p:to>
                                        <p:strVal val="visible"/>
                                      </p:to>
                                    </p:set>
                                    <p:animEffect transition="in" filter="fade">
                                      <p:cBhvr>
                                        <p:cTn id="22"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New merged unit </a:t>
            </a:r>
            <a:br>
              <a:rPr lang="en-US" dirty="0"/>
            </a:br>
            <a:r>
              <a:rPr lang="en-AU" i="1" dirty="0"/>
              <a:t>FBPOPR2XX3 Clean and sanitise food processing equipment</a:t>
            </a:r>
            <a:r>
              <a:rPr lang="en-AU" dirty="0"/>
              <a:t> </a:t>
            </a:r>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486346"/>
            <a:ext cx="10879667" cy="3695198"/>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700" dirty="0">
                <a:latin typeface="Graphik" panose="020B0503030202060203"/>
              </a:rPr>
              <a:t>Feedback in draft 1 suggested that the skills covered in one of the following units could easily be applied in the other unit, indicating duplication:</a:t>
            </a:r>
          </a:p>
          <a:p>
            <a:r>
              <a:rPr lang="en-AU" sz="1700" i="1" dirty="0">
                <a:latin typeface="Graphik" panose="020B0503030202060203"/>
              </a:rPr>
              <a:t>FBPOPR2063 Clean equipment in place</a:t>
            </a:r>
          </a:p>
          <a:p>
            <a:r>
              <a:rPr lang="en-AU" sz="1700" i="1" dirty="0">
                <a:latin typeface="Graphik" panose="020B0503030202060203"/>
              </a:rPr>
              <a:t>FBPOPR2064 Clean and sanitise equipment</a:t>
            </a:r>
          </a:p>
          <a:p>
            <a:pPr marL="0" indent="0">
              <a:buNone/>
            </a:pPr>
            <a:r>
              <a:rPr lang="en-AU" sz="1700" dirty="0">
                <a:latin typeface="Graphik" panose="020B0503030202060203"/>
              </a:rPr>
              <a:t>A new merged unit, </a:t>
            </a:r>
            <a:r>
              <a:rPr lang="en-AU" sz="1600" i="1" dirty="0"/>
              <a:t>FBPOPR2XX3 Clean and sanitise food processing equipment </a:t>
            </a:r>
            <a:r>
              <a:rPr lang="en-AU" sz="1600" dirty="0"/>
              <a:t>has been proposed to address this duplication. </a:t>
            </a:r>
          </a:p>
          <a:p>
            <a:pPr marL="0" indent="0">
              <a:buNone/>
            </a:pPr>
            <a:r>
              <a:rPr lang="en-AU" sz="1700" b="1" dirty="0">
                <a:solidFill>
                  <a:srgbClr val="79B93E"/>
                </a:solidFill>
                <a:latin typeface="Graphik" panose="020B0503030202060203"/>
              </a:rPr>
              <a:t>Key Questions (see also next slide):</a:t>
            </a:r>
            <a:endParaRPr lang="en-AU" sz="1700" dirty="0"/>
          </a:p>
          <a:p>
            <a:pPr marL="0" indent="0">
              <a:buNone/>
            </a:pPr>
            <a:r>
              <a:rPr lang="en-AU" sz="1700" b="1" dirty="0"/>
              <a:t>OPTION 1:</a:t>
            </a:r>
            <a:r>
              <a:rPr lang="en-AU" sz="1700" dirty="0"/>
              <a:t> Do you believe that the two original units duplicate skills and content, and that therefore a single merged unit more suitably reflects the tasks in the workplace?</a:t>
            </a:r>
            <a:br>
              <a:rPr lang="en-AU" sz="1700" dirty="0"/>
            </a:br>
            <a:r>
              <a:rPr lang="en-AU" sz="1700" dirty="0"/>
              <a:t>               -OR-</a:t>
            </a:r>
            <a:br>
              <a:rPr lang="en-AU" sz="1700" dirty="0"/>
            </a:br>
            <a:r>
              <a:rPr lang="en-AU" sz="1700" b="1" dirty="0"/>
              <a:t>OPTION 2: </a:t>
            </a:r>
            <a:r>
              <a:rPr lang="en-AU" sz="1700" dirty="0"/>
              <a:t>Do you believe the skills covered in each original unit reflect separate tasks in the workplace, and that the two separate units are required?</a:t>
            </a:r>
            <a:endParaRPr lang="en-AU" sz="1700" dirty="0">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FBPOPR2XX3 Clean and sanitise food processing equipment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Tree>
    <p:extLst>
      <p:ext uri="{BB962C8B-B14F-4D97-AF65-F5344CB8AC3E}">
        <p14:creationId xmlns:p14="http://schemas.microsoft.com/office/powerpoint/2010/main" val="42384055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500"/>
                                        <p:tgtEl>
                                          <p:spTgt spid="11">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5" end="5"/>
                                            </p:txEl>
                                          </p:spTgt>
                                        </p:tgtEl>
                                        <p:attrNameLst>
                                          <p:attrName>style.visibility</p:attrName>
                                        </p:attrNameLst>
                                      </p:cBhvr>
                                      <p:to>
                                        <p:strVal val="visible"/>
                                      </p:to>
                                    </p:set>
                                    <p:animEffect transition="in" filter="fade">
                                      <p:cBhvr>
                                        <p:cTn id="10"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D38373-5268-4F9A-A434-1C566416CC14}"/>
              </a:ext>
            </a:extLst>
          </p:cNvPr>
          <p:cNvSpPr txBox="1"/>
          <p:nvPr/>
        </p:nvSpPr>
        <p:spPr>
          <a:xfrm>
            <a:off x="951809" y="1508760"/>
            <a:ext cx="2951019" cy="369332"/>
          </a:xfrm>
          <a:prstGeom prst="rect">
            <a:avLst/>
          </a:prstGeom>
          <a:noFill/>
        </p:spPr>
        <p:txBody>
          <a:bodyPr wrap="square" rtlCol="0">
            <a:spAutoFit/>
          </a:bodyPr>
          <a:lstStyle/>
          <a:p>
            <a:r>
              <a:rPr lang="en-AU" dirty="0">
                <a:solidFill>
                  <a:srgbClr val="10843E"/>
                </a:solidFill>
              </a:rPr>
              <a:t>Option 1 – one merged unit</a:t>
            </a:r>
          </a:p>
        </p:txBody>
      </p:sp>
      <p:sp>
        <p:nvSpPr>
          <p:cNvPr id="5" name="TextBox 4">
            <a:extLst>
              <a:ext uri="{FF2B5EF4-FFF2-40B4-BE49-F238E27FC236}">
                <a16:creationId xmlns:a16="http://schemas.microsoft.com/office/drawing/2014/main" id="{97AA1900-4B19-479C-ACE3-1B5E6E91DB1E}"/>
              </a:ext>
            </a:extLst>
          </p:cNvPr>
          <p:cNvSpPr txBox="1"/>
          <p:nvPr/>
        </p:nvSpPr>
        <p:spPr>
          <a:xfrm>
            <a:off x="6096000" y="1508760"/>
            <a:ext cx="2951019" cy="369332"/>
          </a:xfrm>
          <a:prstGeom prst="rect">
            <a:avLst/>
          </a:prstGeom>
          <a:noFill/>
        </p:spPr>
        <p:txBody>
          <a:bodyPr wrap="square" rtlCol="0">
            <a:spAutoFit/>
          </a:bodyPr>
          <a:lstStyle/>
          <a:p>
            <a:r>
              <a:rPr lang="en-AU" dirty="0">
                <a:solidFill>
                  <a:srgbClr val="10843E"/>
                </a:solidFill>
              </a:rPr>
              <a:t>Option 2 – two separate units</a:t>
            </a:r>
          </a:p>
        </p:txBody>
      </p:sp>
      <p:sp>
        <p:nvSpPr>
          <p:cNvPr id="7" name="TextBox 6">
            <a:extLst>
              <a:ext uri="{FF2B5EF4-FFF2-40B4-BE49-F238E27FC236}">
                <a16:creationId xmlns:a16="http://schemas.microsoft.com/office/drawing/2014/main" id="{CDC3CCC6-2251-4FA3-8A99-2868B7E72DBA}"/>
              </a:ext>
            </a:extLst>
          </p:cNvPr>
          <p:cNvSpPr txBox="1"/>
          <p:nvPr/>
        </p:nvSpPr>
        <p:spPr>
          <a:xfrm>
            <a:off x="951809" y="2128058"/>
            <a:ext cx="1533699" cy="738664"/>
          </a:xfrm>
          <a:prstGeom prst="rect">
            <a:avLst/>
          </a:prstGeom>
          <a:noFill/>
          <a:ln>
            <a:solidFill>
              <a:srgbClr val="79B93E"/>
            </a:solidFill>
          </a:ln>
        </p:spPr>
        <p:txBody>
          <a:bodyPr wrap="square" rtlCol="0">
            <a:spAutoFit/>
          </a:bodyPr>
          <a:lstStyle/>
          <a:p>
            <a:pPr algn="ctr"/>
            <a:r>
              <a:rPr lang="en-AU" sz="1400" i="1" dirty="0">
                <a:latin typeface="Graphik" panose="020B0503030202060203"/>
              </a:rPr>
              <a:t>FBPOPR2063 Clean equipment in place</a:t>
            </a:r>
          </a:p>
        </p:txBody>
      </p:sp>
      <p:sp>
        <p:nvSpPr>
          <p:cNvPr id="8" name="Rectangle 7">
            <a:extLst>
              <a:ext uri="{FF2B5EF4-FFF2-40B4-BE49-F238E27FC236}">
                <a16:creationId xmlns:a16="http://schemas.microsoft.com/office/drawing/2014/main" id="{5DCAD1E6-EE82-4797-AF2D-A2F9A09FF0ED}"/>
              </a:ext>
            </a:extLst>
          </p:cNvPr>
          <p:cNvSpPr/>
          <p:nvPr/>
        </p:nvSpPr>
        <p:spPr>
          <a:xfrm>
            <a:off x="3005053" y="2128058"/>
            <a:ext cx="1533699" cy="738664"/>
          </a:xfrm>
          <a:prstGeom prst="rect">
            <a:avLst/>
          </a:prstGeom>
          <a:ln>
            <a:solidFill>
              <a:srgbClr val="79B93E"/>
            </a:solidFill>
          </a:ln>
        </p:spPr>
        <p:txBody>
          <a:bodyPr wrap="square">
            <a:spAutoFit/>
          </a:bodyPr>
          <a:lstStyle/>
          <a:p>
            <a:pPr algn="ctr"/>
            <a:r>
              <a:rPr lang="en-AU" sz="1400" i="1" dirty="0">
                <a:latin typeface="Graphik" panose="020B0503030202060203"/>
              </a:rPr>
              <a:t>FBPOPR2064 Clean and sanitise equipment</a:t>
            </a:r>
          </a:p>
        </p:txBody>
      </p:sp>
      <p:sp>
        <p:nvSpPr>
          <p:cNvPr id="9" name="Rectangle 8">
            <a:extLst>
              <a:ext uri="{FF2B5EF4-FFF2-40B4-BE49-F238E27FC236}">
                <a16:creationId xmlns:a16="http://schemas.microsoft.com/office/drawing/2014/main" id="{45EB10E7-3700-4CEB-AAEE-5665F09C0147}"/>
              </a:ext>
            </a:extLst>
          </p:cNvPr>
          <p:cNvSpPr/>
          <p:nvPr/>
        </p:nvSpPr>
        <p:spPr>
          <a:xfrm>
            <a:off x="1909851" y="3429000"/>
            <a:ext cx="1533699" cy="954107"/>
          </a:xfrm>
          <a:prstGeom prst="rect">
            <a:avLst/>
          </a:prstGeom>
          <a:solidFill>
            <a:srgbClr val="79B93E"/>
          </a:solidFill>
          <a:ln>
            <a:solidFill>
              <a:srgbClr val="79B93E"/>
            </a:solidFill>
          </a:ln>
        </p:spPr>
        <p:txBody>
          <a:bodyPr wrap="square">
            <a:spAutoFit/>
          </a:bodyPr>
          <a:lstStyle/>
          <a:p>
            <a:pPr algn="ctr"/>
            <a:r>
              <a:rPr lang="en-AU" sz="1400" i="1" dirty="0">
                <a:latin typeface="Graphik" panose="020B0503030202060203"/>
              </a:rPr>
              <a:t>FBPOPR2XX3 Clean and sanitise food processing equipment </a:t>
            </a:r>
          </a:p>
        </p:txBody>
      </p:sp>
      <p:cxnSp>
        <p:nvCxnSpPr>
          <p:cNvPr id="11" name="Straight Arrow Connector 10">
            <a:extLst>
              <a:ext uri="{FF2B5EF4-FFF2-40B4-BE49-F238E27FC236}">
                <a16:creationId xmlns:a16="http://schemas.microsoft.com/office/drawing/2014/main" id="{FA232854-BAD8-4072-B8EE-AD3285E15F51}"/>
              </a:ext>
            </a:extLst>
          </p:cNvPr>
          <p:cNvCxnSpPr>
            <a:cxnSpLocks/>
            <a:stCxn id="7" idx="2"/>
          </p:cNvCxnSpPr>
          <p:nvPr/>
        </p:nvCxnSpPr>
        <p:spPr>
          <a:xfrm>
            <a:off x="1718659" y="2866722"/>
            <a:ext cx="958041" cy="562278"/>
          </a:xfrm>
          <a:prstGeom prst="straightConnector1">
            <a:avLst/>
          </a:prstGeom>
          <a:ln>
            <a:solidFill>
              <a:srgbClr val="79B93E"/>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ACCA28C-E87F-45A2-91B9-638ED5C8F444}"/>
              </a:ext>
            </a:extLst>
          </p:cNvPr>
          <p:cNvCxnSpPr>
            <a:cxnSpLocks/>
            <a:stCxn id="8" idx="2"/>
            <a:endCxn id="9" idx="0"/>
          </p:cNvCxnSpPr>
          <p:nvPr/>
        </p:nvCxnSpPr>
        <p:spPr>
          <a:xfrm flipH="1">
            <a:off x="2676701" y="2866722"/>
            <a:ext cx="1095202" cy="562278"/>
          </a:xfrm>
          <a:prstGeom prst="straightConnector1">
            <a:avLst/>
          </a:prstGeom>
          <a:ln>
            <a:solidFill>
              <a:srgbClr val="79B93E"/>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D6FEB2E-0FD9-48DD-8ADE-513566263D21}"/>
              </a:ext>
            </a:extLst>
          </p:cNvPr>
          <p:cNvSpPr txBox="1"/>
          <p:nvPr/>
        </p:nvSpPr>
        <p:spPr>
          <a:xfrm>
            <a:off x="7513320" y="2128058"/>
            <a:ext cx="1533699" cy="738664"/>
          </a:xfrm>
          <a:prstGeom prst="rect">
            <a:avLst/>
          </a:prstGeom>
          <a:noFill/>
          <a:ln>
            <a:solidFill>
              <a:srgbClr val="79B93E"/>
            </a:solidFill>
          </a:ln>
        </p:spPr>
        <p:txBody>
          <a:bodyPr wrap="square" rtlCol="0">
            <a:spAutoFit/>
          </a:bodyPr>
          <a:lstStyle/>
          <a:p>
            <a:pPr algn="ctr"/>
            <a:r>
              <a:rPr lang="en-AU" sz="1400" i="1" dirty="0">
                <a:latin typeface="Graphik" panose="020B0503030202060203"/>
              </a:rPr>
              <a:t>FBPOPR2063 Clean equipment in place</a:t>
            </a:r>
          </a:p>
        </p:txBody>
      </p:sp>
      <p:sp>
        <p:nvSpPr>
          <p:cNvPr id="16" name="Rectangle 15">
            <a:extLst>
              <a:ext uri="{FF2B5EF4-FFF2-40B4-BE49-F238E27FC236}">
                <a16:creationId xmlns:a16="http://schemas.microsoft.com/office/drawing/2014/main" id="{00E240C1-1D3A-4C21-90CA-1C342C90D49D}"/>
              </a:ext>
            </a:extLst>
          </p:cNvPr>
          <p:cNvSpPr/>
          <p:nvPr/>
        </p:nvSpPr>
        <p:spPr>
          <a:xfrm>
            <a:off x="7513319" y="3327970"/>
            <a:ext cx="1533699" cy="738664"/>
          </a:xfrm>
          <a:prstGeom prst="rect">
            <a:avLst/>
          </a:prstGeom>
          <a:ln>
            <a:solidFill>
              <a:srgbClr val="79B93E"/>
            </a:solidFill>
          </a:ln>
        </p:spPr>
        <p:txBody>
          <a:bodyPr wrap="square">
            <a:spAutoFit/>
          </a:bodyPr>
          <a:lstStyle/>
          <a:p>
            <a:pPr algn="ctr"/>
            <a:r>
              <a:rPr lang="en-AU" sz="1400" i="1" dirty="0">
                <a:latin typeface="Graphik" panose="020B0503030202060203"/>
              </a:rPr>
              <a:t>FBPOPR2064 Clean and sanitise equipment</a:t>
            </a:r>
          </a:p>
        </p:txBody>
      </p:sp>
      <p:sp>
        <p:nvSpPr>
          <p:cNvPr id="17" name="Content Placeholder 2">
            <a:extLst>
              <a:ext uri="{FF2B5EF4-FFF2-40B4-BE49-F238E27FC236}">
                <a16:creationId xmlns:a16="http://schemas.microsoft.com/office/drawing/2014/main" id="{1A773748-E2CE-4F1E-816F-C53473A5981C}"/>
              </a:ext>
            </a:extLst>
          </p:cNvPr>
          <p:cNvSpPr txBox="1">
            <a:spLocks/>
          </p:cNvSpPr>
          <p:nvPr/>
        </p:nvSpPr>
        <p:spPr>
          <a:xfrm>
            <a:off x="968740" y="4777848"/>
            <a:ext cx="4680000" cy="1340319"/>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400" dirty="0"/>
              <a:t>Selecting this option means:</a:t>
            </a:r>
          </a:p>
          <a:p>
            <a:r>
              <a:rPr lang="en-AU" sz="1400" dirty="0"/>
              <a:t>Tasks covered by the separate units overlap in the workplace, causing duplication in the system</a:t>
            </a:r>
          </a:p>
          <a:p>
            <a:r>
              <a:rPr lang="en-AU" sz="1400" dirty="0"/>
              <a:t>Specific task requirements could be addressed through contextualising the merged unit of competency.</a:t>
            </a:r>
          </a:p>
        </p:txBody>
      </p:sp>
      <p:sp>
        <p:nvSpPr>
          <p:cNvPr id="18" name="Content Placeholder 2">
            <a:extLst>
              <a:ext uri="{FF2B5EF4-FFF2-40B4-BE49-F238E27FC236}">
                <a16:creationId xmlns:a16="http://schemas.microsoft.com/office/drawing/2014/main" id="{38797877-5DAF-4BCE-A7C3-98195AFE1370}"/>
              </a:ext>
            </a:extLst>
          </p:cNvPr>
          <p:cNvSpPr txBox="1">
            <a:spLocks/>
          </p:cNvSpPr>
          <p:nvPr/>
        </p:nvSpPr>
        <p:spPr>
          <a:xfrm>
            <a:off x="6066905" y="4778762"/>
            <a:ext cx="4680000" cy="1340320"/>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400" dirty="0"/>
              <a:t>Selecting this option means:</a:t>
            </a:r>
          </a:p>
          <a:p>
            <a:r>
              <a:rPr lang="en-AU" sz="1400" dirty="0"/>
              <a:t>Tasks covered by the individual units address specific, </a:t>
            </a:r>
            <a:r>
              <a:rPr lang="en-AU" sz="1400" i="1" dirty="0"/>
              <a:t>different</a:t>
            </a:r>
            <a:r>
              <a:rPr lang="en-AU" sz="1400" dirty="0"/>
              <a:t> tasks in the workplace and need to be kept separate in their own units.</a:t>
            </a:r>
          </a:p>
        </p:txBody>
      </p:sp>
      <p:sp>
        <p:nvSpPr>
          <p:cNvPr id="21" name="TextBox 20">
            <a:extLst>
              <a:ext uri="{FF2B5EF4-FFF2-40B4-BE49-F238E27FC236}">
                <a16:creationId xmlns:a16="http://schemas.microsoft.com/office/drawing/2014/main" id="{78332575-3215-4737-9BBC-7E4F3920D804}"/>
              </a:ext>
            </a:extLst>
          </p:cNvPr>
          <p:cNvSpPr txBox="1"/>
          <p:nvPr/>
        </p:nvSpPr>
        <p:spPr>
          <a:xfrm>
            <a:off x="5133555" y="3244334"/>
            <a:ext cx="1163782" cy="369332"/>
          </a:xfrm>
          <a:prstGeom prst="rect">
            <a:avLst/>
          </a:prstGeom>
          <a:noFill/>
        </p:spPr>
        <p:txBody>
          <a:bodyPr wrap="square" rtlCol="0">
            <a:spAutoFit/>
          </a:bodyPr>
          <a:lstStyle/>
          <a:p>
            <a:pPr algn="ctr"/>
            <a:r>
              <a:rPr lang="en-AU" dirty="0">
                <a:latin typeface="Produkt"/>
              </a:rPr>
              <a:t>-OR-</a:t>
            </a:r>
          </a:p>
        </p:txBody>
      </p:sp>
    </p:spTree>
    <p:extLst>
      <p:ext uri="{BB962C8B-B14F-4D97-AF65-F5344CB8AC3E}">
        <p14:creationId xmlns:p14="http://schemas.microsoft.com/office/powerpoint/2010/main" val="112514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animBg="1"/>
      <p:bldP spid="15" grpId="0" animBg="1"/>
      <p:bldP spid="16"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469575"/>
          </a:xfrm>
          <a:noFill/>
        </p:spPr>
        <p:txBody>
          <a:bodyPr/>
          <a:lstStyle/>
          <a:p>
            <a:r>
              <a:rPr lang="en-US" dirty="0"/>
              <a:t>Units with other updates</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028305"/>
            <a:ext cx="10879667" cy="4153239"/>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600" dirty="0">
                <a:latin typeface="Graphik" panose="020B0503030202060203"/>
              </a:rPr>
              <a:t>Other units have had additional changes made to them for consideration in draft 2. Below is a short summary of these changes - full details can be found in the </a:t>
            </a:r>
            <a:r>
              <a:rPr lang="en-AU" sz="1600" i="1" dirty="0">
                <a:latin typeface="Graphik" panose="020B0503030202060203"/>
              </a:rPr>
              <a:t>Draft 2 updates</a:t>
            </a:r>
            <a:r>
              <a:rPr lang="en-AU" sz="1600" dirty="0">
                <a:latin typeface="Graphik" panose="020B0503030202060203"/>
              </a:rPr>
              <a:t> document on the Skills Impact website. </a:t>
            </a:r>
          </a:p>
          <a:p>
            <a:r>
              <a:rPr lang="en-AU" sz="1600" dirty="0">
                <a:latin typeface="Graphik" panose="020B0503030202060203"/>
              </a:rPr>
              <a:t>Combined unit </a:t>
            </a:r>
            <a:r>
              <a:rPr lang="en-AU" sz="1600" i="1" dirty="0">
                <a:latin typeface="Graphik" panose="020B0503030202060203"/>
              </a:rPr>
              <a:t>FBPBEV3XX3 Operate and monitor a brewery fermentation process </a:t>
            </a:r>
            <a:r>
              <a:rPr lang="en-AU" sz="1600" dirty="0">
                <a:latin typeface="Graphik" panose="020B0503030202060203"/>
              </a:rPr>
              <a:t>was proposed during draft 1 as an amalgamation of two other units. Stakeholder advice received suggested these units should not be merged and as such have been separated again. Both units have had updates including title change and AQF alignment adjustment to better reflect work tasks:</a:t>
            </a:r>
          </a:p>
          <a:p>
            <a:pPr lvl="1"/>
            <a:r>
              <a:rPr lang="en-AU" sz="1600" i="1" dirty="0"/>
              <a:t>FBPBEV3XX3 Operate and monitor a brewery fermentation process </a:t>
            </a:r>
          </a:p>
          <a:p>
            <a:pPr lvl="1"/>
            <a:r>
              <a:rPr lang="en-AU" sz="1600" i="1" dirty="0"/>
              <a:t>FBPBEV3XX7 Operate and monitor a beer maturation process </a:t>
            </a:r>
          </a:p>
          <a:p>
            <a:r>
              <a:rPr lang="en-AU" sz="1600" dirty="0"/>
              <a:t>These units have had updates including title change, and AQF alignment adjustment to better reflect work tasks: </a:t>
            </a:r>
          </a:p>
          <a:p>
            <a:pPr lvl="1"/>
            <a:r>
              <a:rPr lang="en-AU" sz="1600" i="1" dirty="0"/>
              <a:t>FBPBPG3XX3 Operate and monitor a form, fill and seal process </a:t>
            </a:r>
            <a:r>
              <a:rPr lang="en-AU" sz="1600" dirty="0"/>
              <a:t>(also had sector change)</a:t>
            </a:r>
          </a:p>
          <a:p>
            <a:pPr lvl="1"/>
            <a:r>
              <a:rPr lang="en-AU" sz="1600" i="1" dirty="0"/>
              <a:t>FBPBPG3XX5 Operate and monitor a high speed wrapping process </a:t>
            </a:r>
            <a:r>
              <a:rPr lang="en-AU" sz="1600" dirty="0"/>
              <a:t>(also had sector change)</a:t>
            </a:r>
          </a:p>
          <a:p>
            <a:pPr lvl="1"/>
            <a:r>
              <a:rPr lang="en-AU" sz="1600" i="1" dirty="0"/>
              <a:t>FBPOPR2XX1 Carry out manual handling tasks</a:t>
            </a:r>
          </a:p>
          <a:p>
            <a:pPr lvl="1"/>
            <a:r>
              <a:rPr lang="en-AU" sz="1600" i="1" dirty="0"/>
              <a:t>FBPOPR3X17 Pre-process raw materials</a:t>
            </a:r>
          </a:p>
          <a:p>
            <a:endParaRPr lang="en-AU" sz="1600" dirty="0"/>
          </a:p>
          <a:p>
            <a:endParaRPr lang="en-AU" sz="1600" dirty="0"/>
          </a:p>
          <a:p>
            <a:endParaRPr lang="en-AU" sz="1600" dirty="0">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a:noFill/>
        </p:spPr>
        <p:txBody>
          <a:bodyPr wrap="square">
            <a:spAutoFit/>
          </a:bodyPr>
          <a:lstStyle/>
          <a:p>
            <a:r>
              <a:rPr lang="en-AU" sz="1200" i="1" dirty="0">
                <a:latin typeface="Graphik" panose="020B0503030202060203"/>
              </a:rPr>
              <a:t>Refer to draft units of competency and the “Draft 2 updates” document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 </a:t>
            </a:r>
            <a:endParaRPr lang="en-AU" sz="1200" i="1" dirty="0">
              <a:latin typeface="Graphik" panose="020B0503030202060203"/>
            </a:endParaRPr>
          </a:p>
        </p:txBody>
      </p:sp>
    </p:spTree>
    <p:extLst>
      <p:ext uri="{BB962C8B-B14F-4D97-AF65-F5344CB8AC3E}">
        <p14:creationId xmlns:p14="http://schemas.microsoft.com/office/powerpoint/2010/main" val="33207386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fade">
                                      <p:cBhvr>
                                        <p:cTn id="10" dur="500"/>
                                        <p:tgtEl>
                                          <p:spTgt spid="1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Effect transition="in" filter="fade">
                                      <p:cBhvr>
                                        <p:cTn id="13" dur="500"/>
                                        <p:tgtEl>
                                          <p:spTgt spid="1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xEl>
                                              <p:pRg st="4" end="4"/>
                                            </p:txEl>
                                          </p:spTgt>
                                        </p:tgtEl>
                                        <p:attrNameLst>
                                          <p:attrName>style.visibility</p:attrName>
                                        </p:attrNameLst>
                                      </p:cBhvr>
                                      <p:to>
                                        <p:strVal val="visible"/>
                                      </p:to>
                                    </p:set>
                                    <p:animEffect transition="in" filter="fade">
                                      <p:cBhvr>
                                        <p:cTn id="18" dur="500"/>
                                        <p:tgtEl>
                                          <p:spTgt spid="1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animEffect transition="in" filter="fade">
                                      <p:cBhvr>
                                        <p:cTn id="21" dur="500"/>
                                        <p:tgtEl>
                                          <p:spTgt spid="11">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xEl>
                                              <p:pRg st="6" end="6"/>
                                            </p:txEl>
                                          </p:spTgt>
                                        </p:tgtEl>
                                        <p:attrNameLst>
                                          <p:attrName>style.visibility</p:attrName>
                                        </p:attrNameLst>
                                      </p:cBhvr>
                                      <p:to>
                                        <p:strVal val="visible"/>
                                      </p:to>
                                    </p:set>
                                    <p:animEffect transition="in" filter="fade">
                                      <p:cBhvr>
                                        <p:cTn id="24" dur="500"/>
                                        <p:tgtEl>
                                          <p:spTgt spid="11">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xEl>
                                              <p:pRg st="7" end="7"/>
                                            </p:txEl>
                                          </p:spTgt>
                                        </p:tgtEl>
                                        <p:attrNameLst>
                                          <p:attrName>style.visibility</p:attrName>
                                        </p:attrNameLst>
                                      </p:cBhvr>
                                      <p:to>
                                        <p:strVal val="visible"/>
                                      </p:to>
                                    </p:set>
                                    <p:animEffect transition="in" filter="fade">
                                      <p:cBhvr>
                                        <p:cTn id="27" dur="500"/>
                                        <p:tgtEl>
                                          <p:spTgt spid="11">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xEl>
                                              <p:pRg st="8" end="8"/>
                                            </p:txEl>
                                          </p:spTgt>
                                        </p:tgtEl>
                                        <p:attrNameLst>
                                          <p:attrName>style.visibility</p:attrName>
                                        </p:attrNameLst>
                                      </p:cBhvr>
                                      <p:to>
                                        <p:strVal val="visible"/>
                                      </p:to>
                                    </p:set>
                                    <p:animEffect transition="in" filter="fade">
                                      <p:cBhvr>
                                        <p:cTn id="30" dur="5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469575"/>
          </a:xfrm>
          <a:noFill/>
        </p:spPr>
        <p:txBody>
          <a:bodyPr/>
          <a:lstStyle/>
          <a:p>
            <a:r>
              <a:rPr lang="en-US" dirty="0"/>
              <a:t>Units with other updates (cont.)</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028305"/>
            <a:ext cx="10879667" cy="4153239"/>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600" dirty="0"/>
              <a:t>This unit has been restructured in line with feedback from Subject Matter Experts:</a:t>
            </a:r>
          </a:p>
          <a:p>
            <a:pPr lvl="1"/>
            <a:r>
              <a:rPr lang="en-AU" sz="1600" i="1" dirty="0"/>
              <a:t>FBPFSY5XX1 Develop an allergen management program</a:t>
            </a:r>
          </a:p>
          <a:p>
            <a:r>
              <a:rPr lang="en-AU" sz="1600" dirty="0"/>
              <a:t>These units have had other updates, including references to allergens management strengthened:</a:t>
            </a:r>
          </a:p>
          <a:p>
            <a:pPr lvl="1"/>
            <a:r>
              <a:rPr lang="en-AU" sz="1600" i="1" dirty="0"/>
              <a:t>FBPFSY1001X Follow work procedures to maintain food safety</a:t>
            </a:r>
          </a:p>
          <a:p>
            <a:pPr lvl="1"/>
            <a:r>
              <a:rPr lang="en-AU" sz="1600" i="1" dirty="0"/>
              <a:t>FBPFSY2001X Implement the food safety program and procedures</a:t>
            </a:r>
          </a:p>
          <a:p>
            <a:pPr lvl="1"/>
            <a:r>
              <a:rPr lang="en-AU" sz="1600" i="1" dirty="0"/>
              <a:t>FBPFSY3001X Monitor the implementation of food safety and quality programs</a:t>
            </a:r>
          </a:p>
          <a:p>
            <a:pPr lvl="1"/>
            <a:r>
              <a:rPr lang="en-AU" sz="1600" i="1" dirty="0"/>
              <a:t>FBPFSY3002 Participate in a HACCP team (Release 2)</a:t>
            </a:r>
          </a:p>
          <a:p>
            <a:pPr lvl="1"/>
            <a:r>
              <a:rPr lang="en-AU" sz="1600" i="1" dirty="0"/>
              <a:t>FBPFSY3XX2 Participate in traceability activities (title also updated)</a:t>
            </a:r>
          </a:p>
          <a:p>
            <a:pPr lvl="1"/>
            <a:r>
              <a:rPr lang="en-AU" sz="1600" i="1" dirty="0"/>
              <a:t>FBPOPR3003X Identify dietary, cultural and religious considerations for food production (title also updated)</a:t>
            </a:r>
          </a:p>
          <a:p>
            <a:r>
              <a:rPr lang="en-AU" sz="1600" dirty="0"/>
              <a:t>This unit has had a very minor update but was not included in draft 1 – FYI:</a:t>
            </a:r>
          </a:p>
          <a:p>
            <a:pPr lvl="1"/>
            <a:r>
              <a:rPr lang="en-AU" sz="1600" i="1" dirty="0"/>
              <a:t>FBPRBK1001 Finish products (Release 2)</a:t>
            </a:r>
          </a:p>
          <a:p>
            <a:pPr marL="0" indent="0">
              <a:buNone/>
            </a:pPr>
            <a:r>
              <a:rPr lang="en-AU" sz="1700" b="1" dirty="0">
                <a:solidFill>
                  <a:srgbClr val="79B93E"/>
                </a:solidFill>
                <a:latin typeface="Graphik" panose="020B0503030202060203"/>
              </a:rPr>
              <a:t>Key Questions:</a:t>
            </a:r>
            <a:endParaRPr lang="en-AU" sz="1700" dirty="0"/>
          </a:p>
          <a:p>
            <a:pPr marL="285750" indent="-285750"/>
            <a:r>
              <a:rPr lang="en-AU" sz="1700" dirty="0"/>
              <a:t>Do you support the changes that have been made to these units of competency? </a:t>
            </a:r>
            <a:endParaRPr lang="en-AU" sz="1600" i="1" dirty="0"/>
          </a:p>
          <a:p>
            <a:pPr lvl="1"/>
            <a:endParaRPr lang="en-AU" sz="1600" dirty="0"/>
          </a:p>
          <a:p>
            <a:pPr lvl="1"/>
            <a:endParaRPr lang="en-AU" sz="1600" dirty="0"/>
          </a:p>
          <a:p>
            <a:endParaRPr lang="en-AU" sz="1600" dirty="0"/>
          </a:p>
          <a:p>
            <a:endParaRPr lang="en-AU" sz="1600" dirty="0"/>
          </a:p>
          <a:p>
            <a:endParaRPr lang="en-AU" sz="1600" dirty="0"/>
          </a:p>
          <a:p>
            <a:endParaRPr lang="en-AU" sz="1600" dirty="0">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a:noFill/>
        </p:spPr>
        <p:txBody>
          <a:bodyPr wrap="square">
            <a:spAutoFit/>
          </a:bodyPr>
          <a:lstStyle/>
          <a:p>
            <a:r>
              <a:rPr lang="en-AU" sz="1200" i="1" dirty="0">
                <a:latin typeface="Graphik" panose="020B0503030202060203"/>
              </a:rPr>
              <a:t>Refer to draft units of competency and the “Draft 2 updates” document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 </a:t>
            </a:r>
            <a:endParaRPr lang="en-AU" sz="1200" i="1" dirty="0">
              <a:latin typeface="Graphik" panose="020B0503030202060203"/>
            </a:endParaRPr>
          </a:p>
        </p:txBody>
      </p:sp>
    </p:spTree>
    <p:extLst>
      <p:ext uri="{BB962C8B-B14F-4D97-AF65-F5344CB8AC3E}">
        <p14:creationId xmlns:p14="http://schemas.microsoft.com/office/powerpoint/2010/main" val="12671727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500"/>
                                        <p:tgtEl>
                                          <p:spTgt spid="1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fade">
                                      <p:cBhvr>
                                        <p:cTn id="21" dur="500"/>
                                        <p:tgtEl>
                                          <p:spTgt spid="1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xEl>
                                              <p:pRg st="5" end="5"/>
                                            </p:txEl>
                                          </p:spTgt>
                                        </p:tgtEl>
                                        <p:attrNameLst>
                                          <p:attrName>style.visibility</p:attrName>
                                        </p:attrNameLst>
                                      </p:cBhvr>
                                      <p:to>
                                        <p:strVal val="visible"/>
                                      </p:to>
                                    </p:set>
                                    <p:animEffect transition="in" filter="fade">
                                      <p:cBhvr>
                                        <p:cTn id="24" dur="500"/>
                                        <p:tgtEl>
                                          <p:spTgt spid="1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xEl>
                                              <p:pRg st="7" end="7"/>
                                            </p:txEl>
                                          </p:spTgt>
                                        </p:tgtEl>
                                        <p:attrNameLst>
                                          <p:attrName>style.visibility</p:attrName>
                                        </p:attrNameLst>
                                      </p:cBhvr>
                                      <p:to>
                                        <p:strVal val="visible"/>
                                      </p:to>
                                    </p:set>
                                    <p:animEffect transition="in" filter="fade">
                                      <p:cBhvr>
                                        <p:cTn id="30" dur="500"/>
                                        <p:tgtEl>
                                          <p:spTgt spid="11">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xEl>
                                              <p:pRg st="8" end="8"/>
                                            </p:txEl>
                                          </p:spTgt>
                                        </p:tgtEl>
                                        <p:attrNameLst>
                                          <p:attrName>style.visibility</p:attrName>
                                        </p:attrNameLst>
                                      </p:cBhvr>
                                      <p:to>
                                        <p:strVal val="visible"/>
                                      </p:to>
                                    </p:set>
                                    <p:animEffect transition="in" filter="fade">
                                      <p:cBhvr>
                                        <p:cTn id="33" dur="500"/>
                                        <p:tgtEl>
                                          <p:spTgt spid="11">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xEl>
                                              <p:pRg st="9" end="9"/>
                                            </p:txEl>
                                          </p:spTgt>
                                        </p:tgtEl>
                                        <p:attrNameLst>
                                          <p:attrName>style.visibility</p:attrName>
                                        </p:attrNameLst>
                                      </p:cBhvr>
                                      <p:to>
                                        <p:strVal val="visible"/>
                                      </p:to>
                                    </p:set>
                                    <p:animEffect transition="in" filter="fade">
                                      <p:cBhvr>
                                        <p:cTn id="38" dur="500"/>
                                        <p:tgtEl>
                                          <p:spTgt spid="11">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xEl>
                                              <p:pRg st="10" end="10"/>
                                            </p:txEl>
                                          </p:spTgt>
                                        </p:tgtEl>
                                        <p:attrNameLst>
                                          <p:attrName>style.visibility</p:attrName>
                                        </p:attrNameLst>
                                      </p:cBhvr>
                                      <p:to>
                                        <p:strVal val="visible"/>
                                      </p:to>
                                    </p:set>
                                    <p:animEffect transition="in" filter="fade">
                                      <p:cBhvr>
                                        <p:cTn id="41" dur="500"/>
                                        <p:tgtEl>
                                          <p:spTgt spid="11">
                                            <p:txEl>
                                              <p:pRg st="1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1">
                                            <p:txEl>
                                              <p:pRg st="11" end="11"/>
                                            </p:txEl>
                                          </p:spTgt>
                                        </p:tgtEl>
                                        <p:attrNameLst>
                                          <p:attrName>style.visibility</p:attrName>
                                        </p:attrNameLst>
                                      </p:cBhvr>
                                      <p:to>
                                        <p:strVal val="visible"/>
                                      </p:to>
                                    </p:set>
                                    <p:animEffect transition="in" filter="fade">
                                      <p:cBhvr>
                                        <p:cTn id="46" dur="500"/>
                                        <p:tgtEl>
                                          <p:spTgt spid="11">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1">
                                            <p:txEl>
                                              <p:pRg st="12" end="12"/>
                                            </p:txEl>
                                          </p:spTgt>
                                        </p:tgtEl>
                                        <p:attrNameLst>
                                          <p:attrName>style.visibility</p:attrName>
                                        </p:attrNameLst>
                                      </p:cBhvr>
                                      <p:to>
                                        <p:strVal val="visible"/>
                                      </p:to>
                                    </p:set>
                                    <p:animEffect transition="in" filter="fade">
                                      <p:cBhvr>
                                        <p:cTn id="49"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Reinstated units</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6"/>
            <a:ext cx="10879667" cy="786864"/>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700" dirty="0">
                <a:latin typeface="Graphik" panose="020B0503030202060203"/>
              </a:rPr>
              <a:t>The following units of competency were proposed for deletion during draft phase 1 due to their lack of enrolments. Feedback received from stakeholders has let us know some of these skills are still required for the workplace, and that the units shouldn’t be deleted. </a:t>
            </a:r>
          </a:p>
          <a:p>
            <a:endParaRPr lang="en-AU" sz="1700" dirty="0">
              <a:latin typeface="Graphik" panose="020B0503030202060203"/>
            </a:endParaRPr>
          </a:p>
          <a:p>
            <a:endParaRPr lang="en-AU" sz="1700" dirty="0">
              <a:latin typeface="Graphik" panose="020B0503030202060203"/>
            </a:endParaRPr>
          </a:p>
          <a:p>
            <a:pPr marL="0" indent="0">
              <a:buNone/>
            </a:pPr>
            <a:endParaRPr lang="en-AU" sz="1700" b="1" dirty="0">
              <a:solidFill>
                <a:srgbClr val="79B93E"/>
              </a:solidFill>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units of competency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
        <p:nvSpPr>
          <p:cNvPr id="4" name="Rectangle 3">
            <a:extLst>
              <a:ext uri="{FF2B5EF4-FFF2-40B4-BE49-F238E27FC236}">
                <a16:creationId xmlns:a16="http://schemas.microsoft.com/office/drawing/2014/main" id="{F8F51160-56BD-4B19-8BD3-66CBA9A6824D}"/>
              </a:ext>
            </a:extLst>
          </p:cNvPr>
          <p:cNvSpPr/>
          <p:nvPr/>
        </p:nvSpPr>
        <p:spPr>
          <a:xfrm>
            <a:off x="354675" y="3107505"/>
            <a:ext cx="5555674" cy="1400383"/>
          </a:xfrm>
          <a:prstGeom prst="rect">
            <a:avLst/>
          </a:prstGeom>
        </p:spPr>
        <p:txBody>
          <a:bodyPr wrap="square">
            <a:spAutoFit/>
          </a:bodyPr>
          <a:lstStyle/>
          <a:p>
            <a:pPr marL="285750" indent="-285750">
              <a:buFont typeface="Arial" panose="020B0604020202020204" pitchFamily="34" charset="0"/>
              <a:buChar char="•"/>
            </a:pPr>
            <a:r>
              <a:rPr lang="en-AU" sz="1700" i="1" dirty="0"/>
              <a:t>FBPDPR3XX5 Operate and monitor a butter churning process</a:t>
            </a:r>
          </a:p>
          <a:p>
            <a:pPr marL="285750" indent="-285750">
              <a:buFont typeface="Arial" panose="020B0604020202020204" pitchFamily="34" charset="0"/>
              <a:buChar char="•"/>
            </a:pPr>
            <a:r>
              <a:rPr lang="en-AU" sz="1700" i="1" dirty="0"/>
              <a:t>FBPDPR3XX6 Operate and monitor a butter oil process</a:t>
            </a:r>
          </a:p>
          <a:p>
            <a:pPr marL="285750" indent="-285750">
              <a:buFont typeface="Arial" panose="020B0604020202020204" pitchFamily="34" charset="0"/>
              <a:buChar char="•"/>
            </a:pPr>
            <a:r>
              <a:rPr lang="en-AU" sz="1700" i="1" dirty="0"/>
              <a:t>FBPFAV2001 Apply hydro-cooling processes to fresh produce</a:t>
            </a:r>
          </a:p>
        </p:txBody>
      </p:sp>
      <p:sp>
        <p:nvSpPr>
          <p:cNvPr id="7" name="Rectangle 6">
            <a:extLst>
              <a:ext uri="{FF2B5EF4-FFF2-40B4-BE49-F238E27FC236}">
                <a16:creationId xmlns:a16="http://schemas.microsoft.com/office/drawing/2014/main" id="{4498C4FD-A48F-459C-ABF1-380EDA5DF693}"/>
              </a:ext>
            </a:extLst>
          </p:cNvPr>
          <p:cNvSpPr/>
          <p:nvPr/>
        </p:nvSpPr>
        <p:spPr>
          <a:xfrm>
            <a:off x="5918676" y="3104804"/>
            <a:ext cx="5444541" cy="1138773"/>
          </a:xfrm>
          <a:prstGeom prst="rect">
            <a:avLst/>
          </a:prstGeom>
        </p:spPr>
        <p:txBody>
          <a:bodyPr wrap="square">
            <a:spAutoFit/>
          </a:bodyPr>
          <a:lstStyle/>
          <a:p>
            <a:pPr marL="285750" indent="-285750">
              <a:buFont typeface="Arial" panose="020B0604020202020204" pitchFamily="34" charset="0"/>
              <a:buChar char="•"/>
            </a:pPr>
            <a:r>
              <a:rPr lang="en-AU" sz="1700" i="1" dirty="0"/>
              <a:t>FBPFAV3001 Conduct chemical wash for fresh produce</a:t>
            </a:r>
          </a:p>
          <a:p>
            <a:pPr marL="285750" indent="-285750">
              <a:buFont typeface="Arial" panose="020B0604020202020204" pitchFamily="34" charset="0"/>
              <a:buChar char="•"/>
            </a:pPr>
            <a:r>
              <a:rPr lang="en-AU" sz="1700" i="1" dirty="0"/>
              <a:t>FBPFAV3002 Program fresh produce grading equipment</a:t>
            </a:r>
          </a:p>
          <a:p>
            <a:pPr marL="285750" indent="-285750">
              <a:buFont typeface="Arial" panose="020B0604020202020204" pitchFamily="34" charset="0"/>
              <a:buChar char="•"/>
            </a:pPr>
            <a:r>
              <a:rPr lang="en-AU" sz="1700" i="1" dirty="0"/>
              <a:t>FBPGPS3XX1 Operate and monitor a creamed honey manufacture process</a:t>
            </a:r>
          </a:p>
        </p:txBody>
      </p:sp>
      <p:sp>
        <p:nvSpPr>
          <p:cNvPr id="8" name="Rectangle 7">
            <a:extLst>
              <a:ext uri="{FF2B5EF4-FFF2-40B4-BE49-F238E27FC236}">
                <a16:creationId xmlns:a16="http://schemas.microsoft.com/office/drawing/2014/main" id="{751ACC43-04DF-4C2D-80A4-3A9C13BA1979}"/>
              </a:ext>
            </a:extLst>
          </p:cNvPr>
          <p:cNvSpPr/>
          <p:nvPr/>
        </p:nvSpPr>
        <p:spPr>
          <a:xfrm>
            <a:off x="354674" y="4507888"/>
            <a:ext cx="11008543" cy="1661993"/>
          </a:xfrm>
          <a:prstGeom prst="rect">
            <a:avLst/>
          </a:prstGeom>
        </p:spPr>
        <p:txBody>
          <a:bodyPr wrap="square">
            <a:spAutoFit/>
          </a:bodyPr>
          <a:lstStyle/>
          <a:p>
            <a:r>
              <a:rPr lang="en-AU" sz="1700" b="1" dirty="0">
                <a:solidFill>
                  <a:srgbClr val="79B93E"/>
                </a:solidFill>
                <a:latin typeface="Graphik" panose="020B0503030202060203"/>
              </a:rPr>
              <a:t>Key Questions:</a:t>
            </a:r>
            <a:endParaRPr lang="en-AU" sz="1700" dirty="0"/>
          </a:p>
          <a:p>
            <a:pPr marL="285750" indent="-285750">
              <a:buFont typeface="Arial" panose="020B0604020202020204" pitchFamily="34" charset="0"/>
              <a:buChar char="•"/>
            </a:pPr>
            <a:r>
              <a:rPr lang="en-AU" sz="1700" dirty="0"/>
              <a:t>Do the units of competency accurately reflect the skills and knowledge required to perform specific tasks within a “large” food processing facility?​</a:t>
            </a:r>
          </a:p>
          <a:p>
            <a:pPr marL="285750" indent="-285750">
              <a:buFont typeface="Arial" panose="020B0604020202020204" pitchFamily="34" charset="0"/>
              <a:buChar char="•"/>
            </a:pPr>
            <a:r>
              <a:rPr lang="en-AU" sz="1700" dirty="0"/>
              <a:t>Is the correct language/terminology being used?​</a:t>
            </a:r>
          </a:p>
          <a:p>
            <a:pPr marL="285750" indent="-285750">
              <a:buFont typeface="Arial" panose="020B0604020202020204" pitchFamily="34" charset="0"/>
              <a:buChar char="•"/>
            </a:pPr>
            <a:r>
              <a:rPr lang="en-AU" sz="1700" dirty="0"/>
              <a:t>Are the steps described in the units accurate, and are they in a logical order?​</a:t>
            </a:r>
          </a:p>
          <a:p>
            <a:pPr marL="285750" indent="-285750">
              <a:buFont typeface="Arial" panose="020B0604020202020204" pitchFamily="34" charset="0"/>
              <a:buChar char="•"/>
            </a:pPr>
            <a:r>
              <a:rPr lang="en-AU" sz="1700" dirty="0"/>
              <a:t>Is the assessment reasonable? ​</a:t>
            </a:r>
          </a:p>
        </p:txBody>
      </p:sp>
    </p:spTree>
    <p:extLst>
      <p:ext uri="{BB962C8B-B14F-4D97-AF65-F5344CB8AC3E}">
        <p14:creationId xmlns:p14="http://schemas.microsoft.com/office/powerpoint/2010/main" val="140482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Units still proposed for deletion</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7"/>
            <a:ext cx="10879667" cy="927616"/>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dirty="0"/>
              <a:t>These units of competency remain proposed for deletion. Initially flagged due to low/no enrolments, the units have been raised with Subject Matter Experts to check if the skills/knowledge covered are still relevant. SME feedback indicated they are no longer required.</a:t>
            </a:r>
          </a:p>
          <a:p>
            <a:pPr marL="0" indent="0">
              <a:buNone/>
            </a:pPr>
            <a:endParaRPr lang="en-AU" sz="1700" dirty="0">
              <a:latin typeface="Graphik" panose="020B0503030202060203"/>
            </a:endParaRPr>
          </a:p>
          <a:p>
            <a:pPr marL="0" indent="0">
              <a:buNone/>
            </a:pPr>
            <a:endParaRPr lang="en-AU" sz="1700" b="1" dirty="0">
              <a:solidFill>
                <a:srgbClr val="79B93E"/>
              </a:solidFill>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units of competency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
        <p:nvSpPr>
          <p:cNvPr id="4" name="TextBox 3">
            <a:extLst>
              <a:ext uri="{FF2B5EF4-FFF2-40B4-BE49-F238E27FC236}">
                <a16:creationId xmlns:a16="http://schemas.microsoft.com/office/drawing/2014/main" id="{A0DED0E3-C9F8-4AF8-B72A-32596D9618C4}"/>
              </a:ext>
            </a:extLst>
          </p:cNvPr>
          <p:cNvSpPr txBox="1"/>
          <p:nvPr/>
        </p:nvSpPr>
        <p:spPr>
          <a:xfrm>
            <a:off x="474132" y="3586943"/>
            <a:ext cx="5621868" cy="1754326"/>
          </a:xfrm>
          <a:prstGeom prst="rect">
            <a:avLst/>
          </a:prstGeom>
          <a:noFill/>
        </p:spPr>
        <p:txBody>
          <a:bodyPr wrap="square" rtlCol="0">
            <a:spAutoFit/>
          </a:bodyPr>
          <a:lstStyle/>
          <a:p>
            <a:pPr marL="285750" indent="-285750">
              <a:buFont typeface="Arial" panose="020B0604020202020204" pitchFamily="34" charset="0"/>
              <a:buChar char="•"/>
            </a:pPr>
            <a:r>
              <a:rPr lang="en-AU" i="1" dirty="0"/>
              <a:t>FBPBEV2001 Operate a deaeration, mixing and carbonation process</a:t>
            </a:r>
          </a:p>
          <a:p>
            <a:pPr marL="285750" indent="-285750">
              <a:buFont typeface="Arial" panose="020B0604020202020204" pitchFamily="34" charset="0"/>
              <a:buChar char="•"/>
            </a:pPr>
            <a:r>
              <a:rPr lang="en-AU" i="1" dirty="0"/>
              <a:t>FBPBEV2002 Manufacture roast and ground coffee</a:t>
            </a:r>
          </a:p>
          <a:p>
            <a:pPr marL="285750" indent="-285750">
              <a:buFont typeface="Arial" panose="020B0604020202020204" pitchFamily="34" charset="0"/>
              <a:buChar char="•"/>
            </a:pPr>
            <a:r>
              <a:rPr lang="en-AU" i="1" dirty="0"/>
              <a:t>FBPBEV2003 Operate an ice manufacturing process</a:t>
            </a:r>
          </a:p>
          <a:p>
            <a:pPr marL="285750" indent="-285750">
              <a:buFont typeface="Arial" panose="020B0604020202020204" pitchFamily="34" charset="0"/>
              <a:buChar char="•"/>
            </a:pPr>
            <a:r>
              <a:rPr lang="en-AU" i="1" dirty="0"/>
              <a:t>FBPCON2001 Examine raw ingredients used in confectionery</a:t>
            </a:r>
          </a:p>
        </p:txBody>
      </p:sp>
      <p:sp>
        <p:nvSpPr>
          <p:cNvPr id="6" name="TextBox 5">
            <a:extLst>
              <a:ext uri="{FF2B5EF4-FFF2-40B4-BE49-F238E27FC236}">
                <a16:creationId xmlns:a16="http://schemas.microsoft.com/office/drawing/2014/main" id="{1D657E13-4DB1-4239-B9EC-7DF0C40C4FFC}"/>
              </a:ext>
            </a:extLst>
          </p:cNvPr>
          <p:cNvSpPr txBox="1"/>
          <p:nvPr/>
        </p:nvSpPr>
        <p:spPr>
          <a:xfrm>
            <a:off x="6096000" y="3593307"/>
            <a:ext cx="5621868" cy="1754326"/>
          </a:xfrm>
          <a:prstGeom prst="rect">
            <a:avLst/>
          </a:prstGeom>
          <a:noFill/>
        </p:spPr>
        <p:txBody>
          <a:bodyPr wrap="square" rtlCol="0">
            <a:spAutoFit/>
          </a:bodyPr>
          <a:lstStyle/>
          <a:p>
            <a:pPr marL="285750" indent="-285750">
              <a:buFont typeface="Arial" panose="020B0604020202020204" pitchFamily="34" charset="0"/>
              <a:buChar char="•"/>
            </a:pPr>
            <a:r>
              <a:rPr lang="en-AU" i="1" dirty="0"/>
              <a:t>FBPGPS2005 Operate a fractionation process</a:t>
            </a:r>
          </a:p>
          <a:p>
            <a:pPr marL="285750" indent="-285750">
              <a:buFont typeface="Arial" panose="020B0604020202020204" pitchFamily="34" charset="0"/>
              <a:buChar char="•"/>
            </a:pPr>
            <a:r>
              <a:rPr lang="en-AU" i="1" dirty="0"/>
              <a:t>FBPGPS2010 Operate a winterisation process</a:t>
            </a:r>
          </a:p>
          <a:p>
            <a:pPr marL="285750" lvl="0" indent="-285750">
              <a:buFont typeface="Arial" panose="020B0604020202020204" pitchFamily="34" charset="0"/>
              <a:buChar char="•"/>
            </a:pPr>
            <a:r>
              <a:rPr lang="en-AU" i="1" dirty="0"/>
              <a:t>FBPOPR2019 Fill and close product in cans</a:t>
            </a:r>
          </a:p>
          <a:p>
            <a:pPr marL="285750" lvl="0" indent="-285750">
              <a:buFont typeface="Arial" panose="020B0604020202020204" pitchFamily="34" charset="0"/>
              <a:buChar char="•"/>
            </a:pPr>
            <a:r>
              <a:rPr lang="en-AU" i="1" dirty="0"/>
              <a:t>FBPOPR2047 Operate a portion saw</a:t>
            </a:r>
          </a:p>
          <a:p>
            <a:pPr marL="285750" lvl="0" indent="-285750">
              <a:buFont typeface="Arial" panose="020B0604020202020204" pitchFamily="34" charset="0"/>
              <a:buChar char="•"/>
            </a:pPr>
            <a:r>
              <a:rPr lang="en-AU" i="1" dirty="0"/>
              <a:t>FBPOPR2049 Operate a reduction process</a:t>
            </a:r>
          </a:p>
          <a:p>
            <a:pPr marL="285750" lvl="0" indent="-285750">
              <a:buFont typeface="Arial" panose="020B0604020202020204" pitchFamily="34" charset="0"/>
              <a:buChar char="•"/>
            </a:pPr>
            <a:r>
              <a:rPr lang="en-AU" i="1" dirty="0"/>
              <a:t>FBPOPR2051 Operate a spreads production process</a:t>
            </a:r>
          </a:p>
        </p:txBody>
      </p:sp>
    </p:spTree>
    <p:extLst>
      <p:ext uri="{BB962C8B-B14F-4D97-AF65-F5344CB8AC3E}">
        <p14:creationId xmlns:p14="http://schemas.microsoft.com/office/powerpoint/2010/main" val="2401031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DF9BB5-ACB0-4DAC-ACE0-66316C5EC342}"/>
              </a:ext>
            </a:extLst>
          </p:cNvPr>
          <p:cNvSpPr>
            <a:spLocks noGrp="1"/>
          </p:cNvSpPr>
          <p:nvPr>
            <p:ph type="body" sz="quarter" idx="11"/>
          </p:nvPr>
        </p:nvSpPr>
        <p:spPr>
          <a:xfrm>
            <a:off x="461963" y="2366433"/>
            <a:ext cx="11266211" cy="3747029"/>
          </a:xfrm>
          <a:noFill/>
        </p:spPr>
        <p:txBody>
          <a:bodyPr>
            <a:normAutofit/>
          </a:bodyPr>
          <a:lstStyle/>
          <a:p>
            <a:r>
              <a:rPr lang="en-US" sz="3200" dirty="0"/>
              <a:t>To inform stakeholders of additional proposed changes to training package products related to Food &amp; Beverage Processing that are now available for review and feedback for </a:t>
            </a:r>
            <a:r>
              <a:rPr lang="en-US" sz="3200" u="sng" dirty="0"/>
              <a:t>draft 2 </a:t>
            </a:r>
            <a:r>
              <a:rPr lang="en-US" sz="3200" dirty="0"/>
              <a:t>consultation.</a:t>
            </a:r>
          </a:p>
          <a:p>
            <a:endParaRPr lang="en-US" sz="2400" i="1" dirty="0"/>
          </a:p>
          <a:p>
            <a:r>
              <a:rPr lang="en-US" sz="2400" i="1" dirty="0"/>
              <a:t>NOTE: this presentation will not cover content such as information about who Skills Impact is, or how Training Packages are developed etc. For this information please refer to the first video recording for this project on the Skills Impact website – </a:t>
            </a:r>
            <a:r>
              <a:rPr lang="en-AU" sz="2400" dirty="0">
                <a:solidFill>
                  <a:srgbClr val="10843E"/>
                </a:solidFill>
                <a:latin typeface="Graphik" panose="020B0503030202060203"/>
                <a:hlinkClick r:id="rId3">
                  <a:extLst>
                    <a:ext uri="{A12FA001-AC4F-418D-AE19-62706E023703}">
                      <ahyp:hlinkClr xmlns:ahyp="http://schemas.microsoft.com/office/drawing/2018/hyperlinkcolor" val="tx"/>
                    </a:ext>
                  </a:extLst>
                </a:hlinkClick>
              </a:rPr>
              <a:t>https://www.skillsimpact.com.au/food-beverage-and-pharmaceutical/training-package-projects/food-beverage-processing-project/</a:t>
            </a:r>
            <a:endParaRPr lang="en-AU" sz="2400" dirty="0">
              <a:solidFill>
                <a:srgbClr val="10843E"/>
              </a:solidFill>
              <a:latin typeface="Graphik" panose="020B0503030202060203"/>
            </a:endParaRPr>
          </a:p>
          <a:p>
            <a:pPr marL="571500" indent="-571500">
              <a:buFont typeface="Arial" panose="020B0604020202020204" pitchFamily="34" charset="0"/>
              <a:buChar char="•"/>
            </a:pPr>
            <a:endParaRPr lang="en-US" sz="3200" i="1" dirty="0"/>
          </a:p>
          <a:p>
            <a:pPr marL="571500" indent="-571500">
              <a:buFont typeface="Arial" panose="020B0604020202020204" pitchFamily="34" charset="0"/>
              <a:buChar char="•"/>
            </a:pPr>
            <a:endParaRPr lang="en-AU" sz="3200" dirty="0"/>
          </a:p>
        </p:txBody>
      </p:sp>
      <p:sp>
        <p:nvSpPr>
          <p:cNvPr id="2" name="Rectangle 1">
            <a:extLst>
              <a:ext uri="{FF2B5EF4-FFF2-40B4-BE49-F238E27FC236}">
                <a16:creationId xmlns:a16="http://schemas.microsoft.com/office/drawing/2014/main" id="{157F196B-6F3A-48A3-8306-F9F292581AF6}"/>
              </a:ext>
            </a:extLst>
          </p:cNvPr>
          <p:cNvSpPr/>
          <p:nvPr/>
        </p:nvSpPr>
        <p:spPr>
          <a:xfrm>
            <a:off x="461963" y="1474004"/>
            <a:ext cx="3852465" cy="646331"/>
          </a:xfrm>
          <a:prstGeom prst="rect">
            <a:avLst/>
          </a:prstGeom>
        </p:spPr>
        <p:txBody>
          <a:bodyPr wrap="square">
            <a:spAutoFit/>
          </a:bodyPr>
          <a:lstStyle/>
          <a:p>
            <a:r>
              <a:rPr lang="en-AU" sz="3600" i="1">
                <a:solidFill>
                  <a:schemeClr val="bg1"/>
                </a:solidFill>
              </a:rPr>
              <a:t>Key goals for today </a:t>
            </a:r>
            <a:endParaRPr lang="en-AU" sz="3600">
              <a:solidFill>
                <a:schemeClr val="bg1"/>
              </a:solidFill>
            </a:endParaRPr>
          </a:p>
        </p:txBody>
      </p:sp>
    </p:spTree>
    <p:extLst>
      <p:ext uri="{BB962C8B-B14F-4D97-AF65-F5344CB8AC3E}">
        <p14:creationId xmlns:p14="http://schemas.microsoft.com/office/powerpoint/2010/main" val="2572932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US" dirty="0"/>
              <a:t>Companion Volume Implementation Guide – draft content</a:t>
            </a:r>
            <a:endParaRPr lang="en-AU" dirty="0"/>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6"/>
            <a:ext cx="10879667" cy="3859447"/>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700" dirty="0">
                <a:latin typeface="Graphik" panose="020B0503030202060203"/>
              </a:rPr>
              <a:t>Stakeholders have requested clarity and additional information around the implementation of some of the units of competency in this project. Included with the materials available in this second consultation phase is draft content to be added to the </a:t>
            </a:r>
            <a:r>
              <a:rPr lang="en-AU" sz="1700" i="1" dirty="0">
                <a:latin typeface="Graphik" panose="020B0503030202060203"/>
              </a:rPr>
              <a:t>FBP Food, Beverage &amp; Pharmaceutical Training Package Companion Volume Implementation Guide</a:t>
            </a:r>
            <a:r>
              <a:rPr lang="en-AU" sz="1700" dirty="0">
                <a:latin typeface="Graphik" panose="020B0503030202060203"/>
              </a:rPr>
              <a:t>, and includes information about:</a:t>
            </a:r>
          </a:p>
          <a:p>
            <a:r>
              <a:rPr lang="en-AU" sz="1700" dirty="0">
                <a:latin typeface="Graphik" panose="020B0503030202060203"/>
              </a:rPr>
              <a:t>units covering food allergens</a:t>
            </a:r>
          </a:p>
          <a:p>
            <a:r>
              <a:rPr lang="en-AU" sz="1700" dirty="0">
                <a:latin typeface="Graphik" panose="020B0503030202060203"/>
              </a:rPr>
              <a:t>units covering traceability</a:t>
            </a:r>
          </a:p>
          <a:p>
            <a:r>
              <a:rPr lang="en-AU" sz="1700" dirty="0">
                <a:latin typeface="Graphik" panose="020B0503030202060203"/>
              </a:rPr>
              <a:t>target audiences for the Food Processing qualifications</a:t>
            </a:r>
          </a:p>
          <a:p>
            <a:r>
              <a:rPr lang="en-AU" sz="1700" dirty="0">
                <a:latin typeface="Graphik" panose="020B0503030202060203"/>
              </a:rPr>
              <a:t>transitioning delivery for RTOs</a:t>
            </a:r>
          </a:p>
          <a:p>
            <a:r>
              <a:rPr lang="en-AU" sz="1700" dirty="0">
                <a:latin typeface="Graphik" panose="020B0503030202060203"/>
              </a:rPr>
              <a:t>how references to “batches” in Performance Evidence can be interpreted and assessed</a:t>
            </a:r>
          </a:p>
          <a:p>
            <a:r>
              <a:rPr lang="en-AU" sz="1700" dirty="0">
                <a:latin typeface="Graphik" panose="020B0503030202060203"/>
              </a:rPr>
              <a:t>assessment conditions – relationships references.</a:t>
            </a:r>
          </a:p>
          <a:p>
            <a:endParaRPr lang="en-AU" sz="1700" dirty="0">
              <a:latin typeface="Graphik" panose="020B0503030202060203"/>
            </a:endParaRPr>
          </a:p>
          <a:p>
            <a:endParaRPr lang="en-AU" sz="1700" dirty="0">
              <a:latin typeface="Graphik" panose="020B0503030202060203"/>
            </a:endParaRPr>
          </a:p>
          <a:p>
            <a:pPr marL="0" indent="0">
              <a:buNone/>
            </a:pPr>
            <a:endParaRPr lang="en-AU" sz="1700" dirty="0">
              <a:latin typeface="Graphik" panose="020B0503030202060203"/>
            </a:endParaRPr>
          </a:p>
          <a:p>
            <a:pPr marL="0" indent="0">
              <a:buNone/>
            </a:pPr>
            <a:endParaRPr lang="en-AU" sz="1700" b="1" dirty="0">
              <a:solidFill>
                <a:srgbClr val="79B93E"/>
              </a:solidFill>
              <a:latin typeface="Graphik" panose="020B0503030202060203"/>
            </a:endParaRP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Companion Volume Implementation Guide content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spTree>
    <p:extLst>
      <p:ext uri="{BB962C8B-B14F-4D97-AF65-F5344CB8AC3E}">
        <p14:creationId xmlns:p14="http://schemas.microsoft.com/office/powerpoint/2010/main" val="383966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animEffect transition="in" filter="fade">
                                      <p:cBhvr>
                                        <p:cTn id="11" dur="500"/>
                                        <p:tgtEl>
                                          <p:spTgt spid="11">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500"/>
                                        <p:tgtEl>
                                          <p:spTgt spid="11">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fade">
                                      <p:cBhvr>
                                        <p:cTn id="19" dur="500"/>
                                        <p:tgtEl>
                                          <p:spTgt spid="11">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animEffect transition="in" filter="fade">
                                      <p:cBhvr>
                                        <p:cTn id="23" dur="500"/>
                                        <p:tgtEl>
                                          <p:spTgt spid="11">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a:noFill/>
        </p:spPr>
        <p:txBody>
          <a:bodyPr/>
          <a:lstStyle/>
          <a:p>
            <a:r>
              <a:rPr lang="en-AU" dirty="0"/>
              <a:t>Units that have moved to other projects</a:t>
            </a:r>
          </a:p>
        </p:txBody>
      </p:sp>
      <p:sp>
        <p:nvSpPr>
          <p:cNvPr id="11" name="Content Placeholder 2">
            <a:extLst>
              <a:ext uri="{FF2B5EF4-FFF2-40B4-BE49-F238E27FC236}">
                <a16:creationId xmlns:a16="http://schemas.microsoft.com/office/drawing/2014/main" id="{869E9797-5777-4003-A2E9-D2EA6E1ECFBD}"/>
              </a:ext>
            </a:extLst>
          </p:cNvPr>
          <p:cNvSpPr txBox="1">
            <a:spLocks/>
          </p:cNvSpPr>
          <p:nvPr/>
        </p:nvSpPr>
        <p:spPr>
          <a:xfrm>
            <a:off x="474131" y="2322096"/>
            <a:ext cx="5621869" cy="3859447"/>
          </a:xfrm>
          <a:prstGeom prst="rect">
            <a:avLst/>
          </a:prstGeom>
          <a:noFill/>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400" dirty="0">
                <a:latin typeface="Graphik" panose="020B0503030202060203"/>
              </a:rPr>
              <a:t>Some units of competency included in the original scope of this project are being moved into upcoming projects. Section C of the recently submitted </a:t>
            </a:r>
            <a:r>
              <a:rPr lang="en-AU" sz="1400" i="1" dirty="0">
                <a:latin typeface="Graphik" panose="020B0503030202060203"/>
              </a:rPr>
              <a:t>FBP IRC Skills Forecast 2020 Annual Update</a:t>
            </a:r>
            <a:r>
              <a:rPr lang="en-AU" sz="1400" dirty="0">
                <a:latin typeface="Graphik" panose="020B0503030202060203"/>
              </a:rPr>
              <a:t> lists two new projects:</a:t>
            </a:r>
          </a:p>
          <a:p>
            <a:r>
              <a:rPr lang="en-AU" sz="1400" dirty="0">
                <a:latin typeface="Graphik" panose="020B0503030202060203"/>
              </a:rPr>
              <a:t>Flour Milling (to review Certificate IV in Flour Milling)</a:t>
            </a:r>
          </a:p>
          <a:p>
            <a:r>
              <a:rPr lang="en-AU" sz="1400" dirty="0">
                <a:latin typeface="Graphik" panose="020B0503030202060203"/>
              </a:rPr>
              <a:t>High Volume Production Baking (to review Certificate III in Plant Baking).</a:t>
            </a:r>
          </a:p>
          <a:p>
            <a:pPr marL="0" indent="0">
              <a:buNone/>
            </a:pPr>
            <a:r>
              <a:rPr lang="en-AU" sz="1400" dirty="0">
                <a:latin typeface="Graphik" panose="020B0503030202060203"/>
              </a:rPr>
              <a:t>These upcoming projects include units of competency specific to their sectors. However, there are also some units in the current Food &amp; Beverage Processing project that are also specific to these same sectors. </a:t>
            </a:r>
          </a:p>
          <a:p>
            <a:pPr marL="0" indent="0">
              <a:buNone/>
            </a:pPr>
            <a:r>
              <a:rPr lang="en-AU" sz="1400" dirty="0">
                <a:latin typeface="Graphik" panose="020B0503030202060203"/>
              </a:rPr>
              <a:t>Subject Matter Expert feedback received has suggested possible changes to units in the Flour Milling and Production Baking that are out of scope of the current project or require more targeted consultation and would be more suitable for inclusion in the future projects. </a:t>
            </a:r>
          </a:p>
          <a:p>
            <a:pPr marL="0" indent="0">
              <a:buNone/>
            </a:pPr>
            <a:r>
              <a:rPr lang="en-AU" sz="1400" dirty="0">
                <a:latin typeface="Graphik" panose="020B0503030202060203"/>
              </a:rPr>
              <a:t>Therefore, please note the following units currently in the Food &amp; Beverage Processing project have been moved to be reviewed further during a relevant future project, as outlined in the table below.</a:t>
            </a:r>
          </a:p>
        </p:txBody>
      </p:sp>
      <p:sp>
        <p:nvSpPr>
          <p:cNvPr id="3" name="Rectangle 2">
            <a:extLst>
              <a:ext uri="{FF2B5EF4-FFF2-40B4-BE49-F238E27FC236}">
                <a16:creationId xmlns:a16="http://schemas.microsoft.com/office/drawing/2014/main" id="{3AAC88C6-D7E3-494A-B139-B41FE44DB5CD}"/>
              </a:ext>
            </a:extLst>
          </p:cNvPr>
          <p:cNvSpPr/>
          <p:nvPr/>
        </p:nvSpPr>
        <p:spPr>
          <a:xfrm>
            <a:off x="354675" y="6181544"/>
            <a:ext cx="8186651" cy="276999"/>
          </a:xfrm>
          <a:prstGeom prst="rect">
            <a:avLst/>
          </a:prstGeom>
        </p:spPr>
        <p:txBody>
          <a:bodyPr wrap="square">
            <a:spAutoFit/>
          </a:bodyPr>
          <a:lstStyle/>
          <a:p>
            <a:r>
              <a:rPr lang="en-AU" sz="1200" i="1" dirty="0">
                <a:latin typeface="Graphik" panose="020B0503030202060203"/>
              </a:rPr>
              <a:t>Refer to draft Companion Volume Implementation Guide content on the </a:t>
            </a:r>
            <a:r>
              <a:rPr lang="en-AU" sz="1200" i="1"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Skills Impact website</a:t>
            </a:r>
            <a:r>
              <a:rPr lang="en-AU" sz="1200" i="1" dirty="0">
                <a:solidFill>
                  <a:srgbClr val="10843E"/>
                </a:solidFill>
                <a:latin typeface="Graphik" panose="020B0503030202060203"/>
              </a:rPr>
              <a:t>.</a:t>
            </a:r>
            <a:endParaRPr lang="en-AU" sz="1200" i="1" dirty="0">
              <a:latin typeface="Graphik" panose="020B0503030202060203"/>
            </a:endParaRPr>
          </a:p>
        </p:txBody>
      </p:sp>
      <p:graphicFrame>
        <p:nvGraphicFramePr>
          <p:cNvPr id="7" name="Table 6">
            <a:extLst>
              <a:ext uri="{FF2B5EF4-FFF2-40B4-BE49-F238E27FC236}">
                <a16:creationId xmlns:a16="http://schemas.microsoft.com/office/drawing/2014/main" id="{E6F1F50E-3E22-4C4A-A9FD-82E99425D59F}"/>
              </a:ext>
            </a:extLst>
          </p:cNvPr>
          <p:cNvGraphicFramePr>
            <a:graphicFrameLocks noGrp="1"/>
          </p:cNvGraphicFramePr>
          <p:nvPr>
            <p:extLst>
              <p:ext uri="{D42A27DB-BD31-4B8C-83A1-F6EECF244321}">
                <p14:modId xmlns:p14="http://schemas.microsoft.com/office/powerpoint/2010/main" val="3948086740"/>
              </p:ext>
            </p:extLst>
          </p:nvPr>
        </p:nvGraphicFramePr>
        <p:xfrm>
          <a:off x="6691515" y="2022538"/>
          <a:ext cx="4730174" cy="3991483"/>
        </p:xfrm>
        <a:graphic>
          <a:graphicData uri="http://schemas.openxmlformats.org/drawingml/2006/table">
            <a:tbl>
              <a:tblPr firstRow="1">
                <a:tableStyleId>{10A1B5D5-9B99-4C35-A422-299274C87663}</a:tableStyleId>
              </a:tblPr>
              <a:tblGrid>
                <a:gridCol w="2805776">
                  <a:extLst>
                    <a:ext uri="{9D8B030D-6E8A-4147-A177-3AD203B41FA5}">
                      <a16:colId xmlns:a16="http://schemas.microsoft.com/office/drawing/2014/main" val="2977998927"/>
                    </a:ext>
                  </a:extLst>
                </a:gridCol>
                <a:gridCol w="1924398">
                  <a:extLst>
                    <a:ext uri="{9D8B030D-6E8A-4147-A177-3AD203B41FA5}">
                      <a16:colId xmlns:a16="http://schemas.microsoft.com/office/drawing/2014/main" val="3257068332"/>
                    </a:ext>
                  </a:extLst>
                </a:gridCol>
              </a:tblGrid>
              <a:tr h="267335">
                <a:tc>
                  <a:txBody>
                    <a:bodyPr/>
                    <a:lstStyle/>
                    <a:p>
                      <a:pPr>
                        <a:lnSpc>
                          <a:spcPct val="115000"/>
                        </a:lnSpc>
                        <a:spcBef>
                          <a:spcPts val="600"/>
                        </a:spcBef>
                        <a:spcAft>
                          <a:spcPts val="600"/>
                        </a:spcAft>
                      </a:pPr>
                      <a:r>
                        <a:rPr lang="en-AU" sz="1050" dirty="0">
                          <a:effectLst/>
                        </a:rPr>
                        <a:t>Unit of competency</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12700" cap="flat" cmpd="sng" algn="ctr">
                      <a:solidFill>
                        <a:srgbClr val="79B93E"/>
                      </a:solidFill>
                      <a:prstDash val="solid"/>
                      <a:round/>
                      <a:headEnd type="none" w="med" len="med"/>
                      <a:tailEnd type="none" w="med" len="med"/>
                    </a:lnT>
                    <a:solidFill>
                      <a:srgbClr val="79B93E"/>
                    </a:solidFill>
                  </a:tcPr>
                </a:tc>
                <a:tc>
                  <a:txBody>
                    <a:bodyPr/>
                    <a:lstStyle/>
                    <a:p>
                      <a:pPr>
                        <a:lnSpc>
                          <a:spcPct val="115000"/>
                        </a:lnSpc>
                        <a:spcBef>
                          <a:spcPts val="600"/>
                        </a:spcBef>
                        <a:spcAft>
                          <a:spcPts val="600"/>
                        </a:spcAft>
                      </a:pPr>
                      <a:r>
                        <a:rPr lang="en-AU" sz="1050" dirty="0">
                          <a:effectLst/>
                        </a:rPr>
                        <a:t>Future project to be moved to</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12700" cap="flat" cmpd="sng" algn="ctr">
                      <a:solidFill>
                        <a:srgbClr val="79B93E"/>
                      </a:solidFill>
                      <a:prstDash val="solid"/>
                      <a:round/>
                      <a:headEnd type="none" w="med" len="med"/>
                      <a:tailEnd type="none" w="med" len="med"/>
                    </a:lnT>
                    <a:solidFill>
                      <a:srgbClr val="79B93E"/>
                    </a:solidFill>
                  </a:tcPr>
                </a:tc>
                <a:extLst>
                  <a:ext uri="{0D108BD9-81ED-4DB2-BD59-A6C34878D82A}">
                    <a16:rowId xmlns:a16="http://schemas.microsoft.com/office/drawing/2014/main" val="875446235"/>
                  </a:ext>
                </a:extLst>
              </a:tr>
              <a:tr h="267335">
                <a:tc>
                  <a:txBody>
                    <a:bodyPr/>
                    <a:lstStyle/>
                    <a:p>
                      <a:pPr>
                        <a:lnSpc>
                          <a:spcPct val="115000"/>
                        </a:lnSpc>
                        <a:spcBef>
                          <a:spcPts val="600"/>
                        </a:spcBef>
                        <a:spcAft>
                          <a:spcPts val="600"/>
                        </a:spcAft>
                      </a:pPr>
                      <a:r>
                        <a:rPr lang="en-AU" sz="1050" b="0" dirty="0">
                          <a:effectLst/>
                        </a:rPr>
                        <a:t>FBPGRA2002 Recognise mill operations and technologies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387396084"/>
                  </a:ext>
                </a:extLst>
              </a:tr>
              <a:tr h="0">
                <a:tc>
                  <a:txBody>
                    <a:bodyPr/>
                    <a:lstStyle/>
                    <a:p>
                      <a:pPr>
                        <a:lnSpc>
                          <a:spcPct val="115000"/>
                        </a:lnSpc>
                        <a:spcBef>
                          <a:spcPts val="600"/>
                        </a:spcBef>
                        <a:spcAft>
                          <a:spcPts val="600"/>
                        </a:spcAft>
                      </a:pPr>
                      <a:r>
                        <a:rPr lang="en-AU" sz="1050" b="0" dirty="0">
                          <a:effectLst/>
                        </a:rPr>
                        <a:t>FBPGRA2005 Operate a purification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3566322661"/>
                  </a:ext>
                </a:extLst>
              </a:tr>
              <a:tr h="0">
                <a:tc>
                  <a:txBody>
                    <a:bodyPr/>
                    <a:lstStyle/>
                    <a:p>
                      <a:pPr>
                        <a:lnSpc>
                          <a:spcPct val="115000"/>
                        </a:lnSpc>
                        <a:spcBef>
                          <a:spcPts val="600"/>
                        </a:spcBef>
                        <a:spcAft>
                          <a:spcPts val="600"/>
                        </a:spcAft>
                      </a:pPr>
                      <a:r>
                        <a:rPr lang="en-AU" sz="1050" b="0" dirty="0">
                          <a:effectLst/>
                        </a:rPr>
                        <a:t>FBPGRA2007 Operate a scratch and sizing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1282276492"/>
                  </a:ext>
                </a:extLst>
              </a:tr>
              <a:tr h="0">
                <a:tc>
                  <a:txBody>
                    <a:bodyPr/>
                    <a:lstStyle/>
                    <a:p>
                      <a:pPr>
                        <a:lnSpc>
                          <a:spcPct val="115000"/>
                        </a:lnSpc>
                        <a:spcBef>
                          <a:spcPts val="600"/>
                        </a:spcBef>
                        <a:spcAft>
                          <a:spcPts val="600"/>
                        </a:spcAft>
                      </a:pPr>
                      <a:r>
                        <a:rPr lang="en-AU" sz="1050" b="0" dirty="0">
                          <a:effectLst/>
                        </a:rPr>
                        <a:t>FBPGRA2008 Operate a break roll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2017949419"/>
                  </a:ext>
                </a:extLst>
              </a:tr>
              <a:tr h="0">
                <a:tc>
                  <a:txBody>
                    <a:bodyPr/>
                    <a:lstStyle/>
                    <a:p>
                      <a:pPr>
                        <a:lnSpc>
                          <a:spcPct val="115000"/>
                        </a:lnSpc>
                        <a:spcBef>
                          <a:spcPts val="600"/>
                        </a:spcBef>
                        <a:spcAft>
                          <a:spcPts val="600"/>
                        </a:spcAft>
                      </a:pPr>
                      <a:r>
                        <a:rPr lang="en-AU" sz="1050" b="0" dirty="0">
                          <a:effectLst/>
                        </a:rPr>
                        <a:t>FBPGRA3003 Lead flour milling shift operations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2436911741"/>
                  </a:ext>
                </a:extLst>
              </a:tr>
              <a:tr h="0">
                <a:tc>
                  <a:txBody>
                    <a:bodyPr/>
                    <a:lstStyle/>
                    <a:p>
                      <a:pPr>
                        <a:lnSpc>
                          <a:spcPct val="115000"/>
                        </a:lnSpc>
                        <a:spcBef>
                          <a:spcPts val="600"/>
                        </a:spcBef>
                        <a:spcAft>
                          <a:spcPts val="600"/>
                        </a:spcAft>
                      </a:pPr>
                      <a:r>
                        <a:rPr lang="en-AU" sz="1050" b="0" dirty="0">
                          <a:effectLst/>
                        </a:rPr>
                        <a:t>FBPGRA3004 Control mill processes and performance</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Flour Milling</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3795090033"/>
                  </a:ext>
                </a:extLst>
              </a:tr>
              <a:tr h="0">
                <a:tc>
                  <a:txBody>
                    <a:bodyPr/>
                    <a:lstStyle/>
                    <a:p>
                      <a:pPr>
                        <a:lnSpc>
                          <a:spcPct val="115000"/>
                        </a:lnSpc>
                        <a:spcBef>
                          <a:spcPts val="600"/>
                        </a:spcBef>
                        <a:spcAft>
                          <a:spcPts val="600"/>
                        </a:spcAft>
                      </a:pPr>
                      <a:r>
                        <a:rPr lang="en-AU" sz="1050" b="0" dirty="0">
                          <a:effectLst/>
                        </a:rPr>
                        <a:t>FBPPBK2001 Operate a cooling and slicing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934311018"/>
                  </a:ext>
                </a:extLst>
              </a:tr>
              <a:tr h="0">
                <a:tc>
                  <a:txBody>
                    <a:bodyPr/>
                    <a:lstStyle/>
                    <a:p>
                      <a:pPr>
                        <a:lnSpc>
                          <a:spcPct val="115000"/>
                        </a:lnSpc>
                        <a:spcBef>
                          <a:spcPts val="600"/>
                        </a:spcBef>
                        <a:spcAft>
                          <a:spcPts val="600"/>
                        </a:spcAft>
                      </a:pPr>
                      <a:r>
                        <a:rPr lang="en-AU" sz="1050" b="0" dirty="0">
                          <a:effectLst/>
                        </a:rPr>
                        <a:t>FBPPBK2002 Operate a pastry forming and filling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3566563511"/>
                  </a:ext>
                </a:extLst>
              </a:tr>
              <a:tr h="0">
                <a:tc>
                  <a:txBody>
                    <a:bodyPr/>
                    <a:lstStyle/>
                    <a:p>
                      <a:pPr>
                        <a:lnSpc>
                          <a:spcPct val="115000"/>
                        </a:lnSpc>
                        <a:spcBef>
                          <a:spcPts val="600"/>
                        </a:spcBef>
                        <a:spcAft>
                          <a:spcPts val="600"/>
                        </a:spcAft>
                      </a:pPr>
                      <a:r>
                        <a:rPr lang="en-AU" sz="1050" b="0" dirty="0">
                          <a:effectLst/>
                        </a:rPr>
                        <a:t>FBPPBK2003 Manufacture rye crisp breads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1789833221"/>
                  </a:ext>
                </a:extLst>
              </a:tr>
              <a:tr h="0">
                <a:tc>
                  <a:txBody>
                    <a:bodyPr/>
                    <a:lstStyle/>
                    <a:p>
                      <a:pPr>
                        <a:lnSpc>
                          <a:spcPct val="115000"/>
                        </a:lnSpc>
                        <a:spcBef>
                          <a:spcPts val="600"/>
                        </a:spcBef>
                        <a:spcAft>
                          <a:spcPts val="600"/>
                        </a:spcAft>
                      </a:pPr>
                      <a:r>
                        <a:rPr lang="en-AU" sz="1050" b="0" dirty="0">
                          <a:effectLst/>
                        </a:rPr>
                        <a:t>FBPPBK2004 Manufacture wafer products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2679979937"/>
                  </a:ext>
                </a:extLst>
              </a:tr>
              <a:tr h="0">
                <a:tc>
                  <a:txBody>
                    <a:bodyPr/>
                    <a:lstStyle/>
                    <a:p>
                      <a:pPr>
                        <a:lnSpc>
                          <a:spcPct val="115000"/>
                        </a:lnSpc>
                        <a:spcBef>
                          <a:spcPts val="600"/>
                        </a:spcBef>
                        <a:spcAft>
                          <a:spcPts val="600"/>
                        </a:spcAft>
                      </a:pPr>
                      <a:r>
                        <a:rPr lang="en-AU" sz="1050" b="0" dirty="0">
                          <a:effectLst/>
                        </a:rPr>
                        <a:t>FBPPBK2005 Operate a doughnut making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3952512538"/>
                  </a:ext>
                </a:extLst>
              </a:tr>
              <a:tr h="0">
                <a:tc>
                  <a:txBody>
                    <a:bodyPr/>
                    <a:lstStyle/>
                    <a:p>
                      <a:pPr>
                        <a:lnSpc>
                          <a:spcPct val="115000"/>
                        </a:lnSpc>
                        <a:spcBef>
                          <a:spcPts val="600"/>
                        </a:spcBef>
                        <a:spcAft>
                          <a:spcPts val="600"/>
                        </a:spcAft>
                      </a:pPr>
                      <a:r>
                        <a:rPr lang="en-AU" sz="1050" b="0" dirty="0">
                          <a:effectLst/>
                        </a:rPr>
                        <a:t>FBPPBK2006 Operate a griddle production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635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566917343"/>
                  </a:ext>
                </a:extLst>
              </a:tr>
              <a:tr h="0">
                <a:tc>
                  <a:txBody>
                    <a:bodyPr/>
                    <a:lstStyle/>
                    <a:p>
                      <a:pPr>
                        <a:lnSpc>
                          <a:spcPct val="115000"/>
                        </a:lnSpc>
                        <a:spcBef>
                          <a:spcPts val="600"/>
                        </a:spcBef>
                        <a:spcAft>
                          <a:spcPts val="600"/>
                        </a:spcAft>
                      </a:pPr>
                      <a:r>
                        <a:rPr lang="en-AU" sz="1050" b="0" dirty="0">
                          <a:effectLst/>
                        </a:rPr>
                        <a:t>FBPPBK2007 Operate a pastry production process.</a:t>
                      </a:r>
                      <a:endParaRPr lang="en-AU" sz="1050" b="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L w="12700" cap="flat" cmpd="sng" algn="ctr">
                      <a:solidFill>
                        <a:srgbClr val="79B93E"/>
                      </a:solidFill>
                      <a:prstDash val="solid"/>
                      <a:round/>
                      <a:headEnd type="none" w="med" len="med"/>
                      <a:tailEnd type="none" w="med" len="med"/>
                    </a:lnL>
                    <a:lnT w="6350" cap="flat" cmpd="sng" algn="ctr">
                      <a:solidFill>
                        <a:srgbClr val="79B93E"/>
                      </a:solidFill>
                      <a:prstDash val="solid"/>
                      <a:round/>
                      <a:headEnd type="none" w="med" len="med"/>
                      <a:tailEnd type="none" w="med" len="med"/>
                    </a:lnT>
                    <a:lnB w="12700" cap="flat" cmpd="sng" algn="ctr">
                      <a:solidFill>
                        <a:srgbClr val="79B93E"/>
                      </a:solidFill>
                      <a:prstDash val="solid"/>
                      <a:round/>
                      <a:headEnd type="none" w="med" len="med"/>
                      <a:tailEnd type="none" w="med" len="med"/>
                    </a:lnB>
                  </a:tcPr>
                </a:tc>
                <a:tc>
                  <a:txBody>
                    <a:bodyPr/>
                    <a:lstStyle/>
                    <a:p>
                      <a:pPr>
                        <a:lnSpc>
                          <a:spcPct val="115000"/>
                        </a:lnSpc>
                        <a:spcBef>
                          <a:spcPts val="600"/>
                        </a:spcBef>
                        <a:spcAft>
                          <a:spcPts val="600"/>
                        </a:spcAft>
                      </a:pPr>
                      <a:r>
                        <a:rPr lang="en-AU" sz="1050" dirty="0">
                          <a:effectLst/>
                        </a:rPr>
                        <a:t>High Volume Production Baking </a:t>
                      </a:r>
                      <a:endParaRPr lang="en-AU" sz="1050" dirty="0">
                        <a:solidFill>
                          <a:schemeClr val="tx1"/>
                        </a:solidFill>
                        <a:effectLst/>
                        <a:latin typeface="Produkt"/>
                        <a:ea typeface="Arial" panose="020B0604020202020204" pitchFamily="34" charset="0"/>
                        <a:cs typeface="Times New Roman" panose="02020603050405020304" pitchFamily="18" charset="0"/>
                      </a:endParaRPr>
                    </a:p>
                  </a:txBody>
                  <a:tcPr marL="68580" marR="68580" marT="0" marB="0">
                    <a:lnR w="12700" cap="flat" cmpd="sng" algn="ctr">
                      <a:solidFill>
                        <a:srgbClr val="79B93E"/>
                      </a:solidFill>
                      <a:prstDash val="solid"/>
                      <a:round/>
                      <a:headEnd type="none" w="med" len="med"/>
                      <a:tailEnd type="none" w="med" len="med"/>
                    </a:lnR>
                    <a:lnT w="6350" cap="flat" cmpd="sng" algn="ctr">
                      <a:solidFill>
                        <a:srgbClr val="79B93E"/>
                      </a:solidFill>
                      <a:prstDash val="solid"/>
                      <a:round/>
                      <a:headEnd type="none" w="med" len="med"/>
                      <a:tailEnd type="none" w="med" len="med"/>
                    </a:lnT>
                    <a:lnB w="12700" cap="flat" cmpd="sng" algn="ctr">
                      <a:solidFill>
                        <a:srgbClr val="79B93E"/>
                      </a:solidFill>
                      <a:prstDash val="solid"/>
                      <a:round/>
                      <a:headEnd type="none" w="med" len="med"/>
                      <a:tailEnd type="none" w="med" len="med"/>
                    </a:lnB>
                  </a:tcPr>
                </a:tc>
                <a:extLst>
                  <a:ext uri="{0D108BD9-81ED-4DB2-BD59-A6C34878D82A}">
                    <a16:rowId xmlns:a16="http://schemas.microsoft.com/office/drawing/2014/main" val="507632453"/>
                  </a:ext>
                </a:extLst>
              </a:tr>
            </a:tbl>
          </a:graphicData>
        </a:graphic>
      </p:graphicFrame>
    </p:spTree>
    <p:extLst>
      <p:ext uri="{BB962C8B-B14F-4D97-AF65-F5344CB8AC3E}">
        <p14:creationId xmlns:p14="http://schemas.microsoft.com/office/powerpoint/2010/main" val="611220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375E1-F166-4EAE-ADC0-163E7CED3440}"/>
              </a:ext>
            </a:extLst>
          </p:cNvPr>
          <p:cNvSpPr>
            <a:spLocks noGrp="1"/>
          </p:cNvSpPr>
          <p:nvPr>
            <p:ph type="title"/>
          </p:nvPr>
        </p:nvSpPr>
        <p:spPr/>
        <p:txBody>
          <a:bodyPr/>
          <a:lstStyle/>
          <a:p>
            <a:r>
              <a:rPr lang="en-US"/>
              <a:t>Providing Feedback</a:t>
            </a:r>
            <a:endParaRPr lang="en-AU"/>
          </a:p>
        </p:txBody>
      </p:sp>
      <p:sp>
        <p:nvSpPr>
          <p:cNvPr id="3" name="Content Placeholder 2">
            <a:extLst>
              <a:ext uri="{FF2B5EF4-FFF2-40B4-BE49-F238E27FC236}">
                <a16:creationId xmlns:a16="http://schemas.microsoft.com/office/drawing/2014/main" id="{61FA7565-0F28-4B71-8497-5656A7BFA3F6}"/>
              </a:ext>
            </a:extLst>
          </p:cNvPr>
          <p:cNvSpPr>
            <a:spLocks noGrp="1"/>
          </p:cNvSpPr>
          <p:nvPr>
            <p:ph idx="1"/>
          </p:nvPr>
        </p:nvSpPr>
        <p:spPr>
          <a:xfrm>
            <a:off x="474134" y="2605316"/>
            <a:ext cx="8455272" cy="3113917"/>
          </a:xfrm>
          <a:noFill/>
        </p:spPr>
        <p:txBody>
          <a:bodyPr>
            <a:normAutofit fontScale="92500" lnSpcReduction="10000"/>
          </a:bodyPr>
          <a:lstStyle/>
          <a:p>
            <a:pPr marL="0" indent="0">
              <a:buNone/>
            </a:pPr>
            <a:r>
              <a:rPr lang="en-US" sz="1600" b="1" dirty="0">
                <a:latin typeface="Graphik" panose="020B0503030202060203"/>
                <a:cs typeface="Arial" panose="020B0604020202020204" pitchFamily="34" charset="0"/>
              </a:rPr>
              <a:t>Skills Impact Feedback Hub</a:t>
            </a:r>
          </a:p>
          <a:p>
            <a:pPr marL="0" indent="0">
              <a:buNone/>
            </a:pPr>
            <a:r>
              <a:rPr lang="en-US" sz="1600" dirty="0">
                <a:latin typeface="Graphik" panose="020B0503030202060203"/>
                <a:cs typeface="Arial" panose="020B0604020202020204" pitchFamily="34" charset="0"/>
              </a:rPr>
              <a:t>Allows you to comment directly on the draft documents. </a:t>
            </a:r>
          </a:p>
          <a:p>
            <a:r>
              <a:rPr lang="en-US" sz="1600" dirty="0">
                <a:latin typeface="Graphik" panose="020B0503030202060203"/>
                <a:cs typeface="Arial" panose="020B0604020202020204" pitchFamily="34" charset="0"/>
              </a:rPr>
              <a:t>Visit the Food &amp; Beverage Processing project webpage at</a:t>
            </a:r>
            <a:br>
              <a:rPr lang="en-US" sz="1600" dirty="0">
                <a:latin typeface="Graphik" panose="020B0503030202060203"/>
                <a:cs typeface="Arial" panose="020B0604020202020204" pitchFamily="34" charset="0"/>
              </a:rPr>
            </a:br>
            <a:r>
              <a:rPr lang="en-AU" sz="1600" dirty="0">
                <a:solidFill>
                  <a:srgbClr val="10843E"/>
                </a:solidFill>
                <a:latin typeface="Graphik" panose="020B0503030202060203"/>
                <a:hlinkClick r:id="rId3">
                  <a:extLst>
                    <a:ext uri="{A12FA001-AC4F-418D-AE19-62706E023703}">
                      <ahyp:hlinkClr xmlns:ahyp="http://schemas.microsoft.com/office/drawing/2018/hyperlinkcolor" val="tx"/>
                    </a:ext>
                  </a:extLst>
                </a:hlinkClick>
              </a:rPr>
              <a:t>https://www.skillsimpact.com.au/food-beverage-and-pharmaceutical/training-package-projects/food-beverage-processing-project/</a:t>
            </a:r>
            <a:endParaRPr lang="en-AU" sz="1600" dirty="0">
              <a:solidFill>
                <a:srgbClr val="10843E"/>
              </a:solidFill>
              <a:latin typeface="Graphik" panose="020B0503030202060203"/>
            </a:endParaRPr>
          </a:p>
          <a:p>
            <a:r>
              <a:rPr lang="en-US" sz="1600" dirty="0">
                <a:latin typeface="Graphik" panose="020B0503030202060203"/>
                <a:cs typeface="Arial" panose="020B0604020202020204" pitchFamily="34" charset="0"/>
              </a:rPr>
              <a:t>Follow the prompts to create a login</a:t>
            </a:r>
          </a:p>
          <a:p>
            <a:r>
              <a:rPr lang="en-US" sz="1600" dirty="0">
                <a:latin typeface="Graphik" panose="020B0503030202060203"/>
                <a:cs typeface="Arial" panose="020B0604020202020204" pitchFamily="34" charset="0"/>
              </a:rPr>
              <a:t>Post feedback directly on the draft documents</a:t>
            </a:r>
          </a:p>
          <a:p>
            <a:r>
              <a:rPr lang="en-US" sz="1600" dirty="0">
                <a:latin typeface="Graphik" panose="020B0503030202060203"/>
                <a:cs typeface="Arial" panose="020B0604020202020204" pitchFamily="34" charset="0"/>
              </a:rPr>
              <a:t>(A reminder that your comments will be anonymously included in a publicly available feedback summary document as part of this project). </a:t>
            </a:r>
          </a:p>
          <a:p>
            <a:pPr marL="0" indent="0">
              <a:buNone/>
            </a:pPr>
            <a:r>
              <a:rPr lang="en-US" sz="1600" b="1" dirty="0">
                <a:latin typeface="Graphik" panose="020B0503030202060203"/>
                <a:cs typeface="Arial" panose="020B0604020202020204" pitchFamily="34" charset="0"/>
              </a:rPr>
              <a:t>Email</a:t>
            </a:r>
          </a:p>
          <a:p>
            <a:pPr marL="0" indent="0">
              <a:buNone/>
            </a:pPr>
            <a:r>
              <a:rPr lang="en-US" sz="1600" dirty="0">
                <a:latin typeface="Graphik" panose="020B0503030202060203"/>
                <a:cs typeface="Arial" panose="020B0604020202020204" pitchFamily="34" charset="0"/>
              </a:rPr>
              <a:t>Danni McDonald</a:t>
            </a:r>
            <a:br>
              <a:rPr lang="en-US" sz="1600" dirty="0">
                <a:solidFill>
                  <a:srgbClr val="00843D"/>
                </a:solidFill>
                <a:latin typeface="Graphik" panose="020B0503030202060203"/>
                <a:cs typeface="Arial" panose="020B0604020202020204" pitchFamily="34" charset="0"/>
              </a:rPr>
            </a:br>
            <a:r>
              <a:rPr lang="en-US" sz="1600" dirty="0">
                <a:solidFill>
                  <a:srgbClr val="00843D"/>
                </a:solidFill>
                <a:latin typeface="Graphik" panose="020B0503030202060203"/>
                <a:cs typeface="Arial" panose="020B0604020202020204" pitchFamily="34" charset="0"/>
              </a:rPr>
              <a:t>dmcdonald@skillsimpact.com.au</a:t>
            </a:r>
            <a:r>
              <a:rPr lang="en-US" sz="1600" dirty="0">
                <a:latin typeface="Graphik" panose="020B0503030202060203"/>
                <a:cs typeface="Arial" panose="020B0604020202020204" pitchFamily="34" charset="0"/>
              </a:rPr>
              <a:t> </a:t>
            </a:r>
            <a:endParaRPr lang="en-AU" sz="1600" dirty="0">
              <a:latin typeface="Graphik" panose="020B0503030202060203"/>
              <a:cs typeface="Arial" panose="020B0604020202020204" pitchFamily="34" charset="0"/>
            </a:endParaRPr>
          </a:p>
        </p:txBody>
      </p:sp>
      <p:sp>
        <p:nvSpPr>
          <p:cNvPr id="4" name="Text Placeholder 3">
            <a:extLst>
              <a:ext uri="{FF2B5EF4-FFF2-40B4-BE49-F238E27FC236}">
                <a16:creationId xmlns:a16="http://schemas.microsoft.com/office/drawing/2014/main" id="{5D8E757A-ACDE-4505-BB2D-B130B511F2F4}"/>
              </a:ext>
            </a:extLst>
          </p:cNvPr>
          <p:cNvSpPr>
            <a:spLocks noGrp="1"/>
          </p:cNvSpPr>
          <p:nvPr>
            <p:ph type="body" sz="quarter" idx="10"/>
          </p:nvPr>
        </p:nvSpPr>
        <p:spPr>
          <a:xfrm>
            <a:off x="482510" y="2152694"/>
            <a:ext cx="10890982" cy="667303"/>
          </a:xfrm>
        </p:spPr>
        <p:txBody>
          <a:bodyPr/>
          <a:lstStyle/>
          <a:p>
            <a:r>
              <a:rPr lang="en-US" dirty="0"/>
              <a:t>Feedback closes July 17, 2020</a:t>
            </a:r>
            <a:endParaRPr lang="en-AU" dirty="0"/>
          </a:p>
        </p:txBody>
      </p:sp>
      <p:pic>
        <p:nvPicPr>
          <p:cNvPr id="5" name="Picture 4">
            <a:extLst>
              <a:ext uri="{FF2B5EF4-FFF2-40B4-BE49-F238E27FC236}">
                <a16:creationId xmlns:a16="http://schemas.microsoft.com/office/drawing/2014/main" id="{0483DB3A-5972-4140-84AF-CD9EB11E4B4B}"/>
              </a:ext>
            </a:extLst>
          </p:cNvPr>
          <p:cNvPicPr>
            <a:picLocks noChangeAspect="1"/>
          </p:cNvPicPr>
          <p:nvPr/>
        </p:nvPicPr>
        <p:blipFill>
          <a:blip r:embed="rId4"/>
          <a:stretch>
            <a:fillRect/>
          </a:stretch>
        </p:blipFill>
        <p:spPr>
          <a:xfrm>
            <a:off x="8929405" y="-427450"/>
            <a:ext cx="4474473" cy="6065532"/>
          </a:xfrm>
          <a:prstGeom prst="rect">
            <a:avLst/>
          </a:prstGeom>
        </p:spPr>
      </p:pic>
      <p:sp>
        <p:nvSpPr>
          <p:cNvPr id="6" name="Rectangle 5">
            <a:extLst>
              <a:ext uri="{FF2B5EF4-FFF2-40B4-BE49-F238E27FC236}">
                <a16:creationId xmlns:a16="http://schemas.microsoft.com/office/drawing/2014/main" id="{FF462C89-9936-490B-8104-5AB9C0FAFCDA}"/>
              </a:ext>
            </a:extLst>
          </p:cNvPr>
          <p:cNvSpPr/>
          <p:nvPr/>
        </p:nvSpPr>
        <p:spPr>
          <a:xfrm>
            <a:off x="359833" y="5794838"/>
            <a:ext cx="11256434" cy="584775"/>
          </a:xfrm>
          <a:prstGeom prst="rect">
            <a:avLst/>
          </a:prstGeom>
        </p:spPr>
        <p:txBody>
          <a:bodyPr wrap="square">
            <a:spAutoFit/>
          </a:bodyPr>
          <a:lstStyle/>
          <a:p>
            <a:r>
              <a:rPr lang="en-AU" sz="1600" i="1" dirty="0">
                <a:latin typeface="Graphik" panose="020B0503030202060203"/>
              </a:rPr>
              <a:t>Note: although not all documents on the scope of this project are up during draft 2 consultation, you can still provide feedback on them if something has been missed – please email this feedback directly to the team. </a:t>
            </a:r>
          </a:p>
        </p:txBody>
      </p:sp>
    </p:spTree>
    <p:extLst>
      <p:ext uri="{BB962C8B-B14F-4D97-AF65-F5344CB8AC3E}">
        <p14:creationId xmlns:p14="http://schemas.microsoft.com/office/powerpoint/2010/main" val="309412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AFF0F-0BE1-4D76-8DF4-FDC980AE31C4}"/>
              </a:ext>
            </a:extLst>
          </p:cNvPr>
          <p:cNvSpPr>
            <a:spLocks noGrp="1"/>
          </p:cNvSpPr>
          <p:nvPr>
            <p:ph type="title"/>
          </p:nvPr>
        </p:nvSpPr>
        <p:spPr/>
        <p:txBody>
          <a:bodyPr/>
          <a:lstStyle/>
          <a:p>
            <a:r>
              <a:rPr lang="en-AU"/>
              <a:t>What’s next? </a:t>
            </a:r>
          </a:p>
        </p:txBody>
      </p:sp>
      <p:sp>
        <p:nvSpPr>
          <p:cNvPr id="3" name="Content Placeholder 2">
            <a:extLst>
              <a:ext uri="{FF2B5EF4-FFF2-40B4-BE49-F238E27FC236}">
                <a16:creationId xmlns:a16="http://schemas.microsoft.com/office/drawing/2014/main" id="{500D4767-6407-4472-AD96-6E07D60CE432}"/>
              </a:ext>
            </a:extLst>
          </p:cNvPr>
          <p:cNvSpPr>
            <a:spLocks noGrp="1"/>
          </p:cNvSpPr>
          <p:nvPr>
            <p:ph idx="1"/>
          </p:nvPr>
        </p:nvSpPr>
        <p:spPr>
          <a:xfrm>
            <a:off x="474133" y="2332884"/>
            <a:ext cx="9216519" cy="2639111"/>
          </a:xfrm>
        </p:spPr>
        <p:txBody>
          <a:bodyPr>
            <a:normAutofit/>
          </a:bodyPr>
          <a:lstStyle/>
          <a:p>
            <a:r>
              <a:rPr lang="en-AU" sz="2000" dirty="0">
                <a:latin typeface="Graphik" panose="020B0503030202060203"/>
                <a:cs typeface="Arial" panose="020B0604020202020204" pitchFamily="34" charset="0"/>
              </a:rPr>
              <a:t>All feedback received during this period will be collated and reviewed to produce a final Validation draft</a:t>
            </a:r>
          </a:p>
          <a:p>
            <a:r>
              <a:rPr lang="en-US" sz="2000" dirty="0">
                <a:latin typeface="Graphik" panose="020B0503030202060203"/>
                <a:cs typeface="Arial" panose="020B0604020202020204" pitchFamily="34" charset="0"/>
              </a:rPr>
              <a:t>Feedback/comments/suggestions welcome at ANY time!</a:t>
            </a:r>
          </a:p>
          <a:p>
            <a:r>
              <a:rPr lang="en-US" sz="2000" dirty="0"/>
              <a:t>Keep up to date </a:t>
            </a:r>
            <a:r>
              <a:rPr lang="en-US" sz="2000" u="sng" dirty="0">
                <a:solidFill>
                  <a:srgbClr val="10843E"/>
                </a:solidFill>
              </a:rPr>
              <a:t>https://www.skillsimpact.com.au/food-beverage-and-pharmaceutical/</a:t>
            </a:r>
            <a:r>
              <a:rPr lang="en-US" sz="2000" dirty="0">
                <a:solidFill>
                  <a:srgbClr val="79B93E"/>
                </a:solidFill>
              </a:rPr>
              <a:t>  </a:t>
            </a:r>
            <a:endParaRPr lang="en-AU" sz="2000" dirty="0">
              <a:solidFill>
                <a:srgbClr val="79B93E"/>
              </a:solidFill>
            </a:endParaRPr>
          </a:p>
          <a:p>
            <a:endParaRPr lang="en-AU" sz="2000" dirty="0">
              <a:latin typeface="Graphik" panose="020B0503030202060203"/>
              <a:cs typeface="Arial" panose="020B0604020202020204" pitchFamily="34" charset="0"/>
            </a:endParaRPr>
          </a:p>
          <a:p>
            <a:endParaRPr lang="en-AU" sz="2000" dirty="0">
              <a:latin typeface="Graphik" panose="020B0503030202060203"/>
            </a:endParaRPr>
          </a:p>
          <a:p>
            <a:endParaRPr lang="en-AU" sz="2000" dirty="0">
              <a:latin typeface="Graphik" panose="020B0503030202060203"/>
            </a:endParaRPr>
          </a:p>
        </p:txBody>
      </p:sp>
      <p:pic>
        <p:nvPicPr>
          <p:cNvPr id="4" name="Picture 3" descr="A picture containing laptop, indoor, computer, person&#10;&#10;Description automatically generated">
            <a:extLst>
              <a:ext uri="{FF2B5EF4-FFF2-40B4-BE49-F238E27FC236}">
                <a16:creationId xmlns:a16="http://schemas.microsoft.com/office/drawing/2014/main" id="{56A28F54-380B-43E1-BCED-617623BF0544}"/>
              </a:ext>
            </a:extLst>
          </p:cNvPr>
          <p:cNvPicPr>
            <a:picLocks noChangeAspect="1"/>
          </p:cNvPicPr>
          <p:nvPr/>
        </p:nvPicPr>
        <p:blipFill>
          <a:blip r:embed="rId2"/>
          <a:stretch>
            <a:fillRect/>
          </a:stretch>
        </p:blipFill>
        <p:spPr>
          <a:xfrm>
            <a:off x="9034266" y="697"/>
            <a:ext cx="3157734" cy="4971298"/>
          </a:xfrm>
          <a:prstGeom prst="rect">
            <a:avLst/>
          </a:prstGeom>
        </p:spPr>
      </p:pic>
      <p:sp>
        <p:nvSpPr>
          <p:cNvPr id="5" name="Content Placeholder 1">
            <a:extLst>
              <a:ext uri="{FF2B5EF4-FFF2-40B4-BE49-F238E27FC236}">
                <a16:creationId xmlns:a16="http://schemas.microsoft.com/office/drawing/2014/main" id="{BF1E1F03-1F56-4B2A-96C2-08C974EBDB96}"/>
              </a:ext>
            </a:extLst>
          </p:cNvPr>
          <p:cNvSpPr txBox="1">
            <a:spLocks/>
          </p:cNvSpPr>
          <p:nvPr/>
        </p:nvSpPr>
        <p:spPr>
          <a:xfrm>
            <a:off x="621957" y="4532096"/>
            <a:ext cx="3810895" cy="1314943"/>
          </a:xfrm>
          <a:prstGeom prst="rect">
            <a:avLst/>
          </a:prstGeom>
        </p:spPr>
        <p:txBody>
          <a:bodyPr vert="horz" lIns="0" tIns="0" rIns="0" bIns="0" rtlCol="0">
            <a:noAutofit/>
          </a:bodyPr>
          <a:lstStyle>
            <a:lvl1pPr marL="0" indent="0" algn="l" defTabSz="914400" rtl="0" eaLnBrk="1" latinLnBrk="0" hangingPunct="1">
              <a:lnSpc>
                <a:spcPct val="90000"/>
              </a:lnSpc>
              <a:spcBef>
                <a:spcPts val="0"/>
              </a:spcBef>
              <a:spcAft>
                <a:spcPts val="600"/>
              </a:spcAft>
              <a:buFontTx/>
              <a:buNone/>
              <a:defRPr sz="1600" b="0" i="0" kern="1200">
                <a:solidFill>
                  <a:schemeClr val="bg1"/>
                </a:solidFill>
                <a:latin typeface="Graphik Medium" panose="020B0503030202060203" pitchFamily="34" charset="77"/>
                <a:ea typeface="+mn-ea"/>
                <a:cs typeface="+mn-cs"/>
              </a:defRPr>
            </a:lvl1pPr>
            <a:lvl2pPr marL="457200" indent="0" algn="l" defTabSz="914400" rtl="0" eaLnBrk="1" latinLnBrk="0" hangingPunct="1">
              <a:lnSpc>
                <a:spcPct val="90000"/>
              </a:lnSpc>
              <a:spcBef>
                <a:spcPts val="500"/>
              </a:spcBef>
              <a:buFontTx/>
              <a:buNone/>
              <a:defRPr sz="1600" b="0" i="0" kern="1200">
                <a:solidFill>
                  <a:schemeClr val="bg1"/>
                </a:solidFill>
                <a:latin typeface="Graphik Medium" panose="020B0503030202060203" pitchFamily="34" charset="77"/>
                <a:ea typeface="+mn-ea"/>
                <a:cs typeface="+mn-cs"/>
              </a:defRPr>
            </a:lvl2pPr>
            <a:lvl3pPr marL="914400" indent="0" algn="l" defTabSz="914400" rtl="0" eaLnBrk="1" latinLnBrk="0" hangingPunct="1">
              <a:lnSpc>
                <a:spcPct val="90000"/>
              </a:lnSpc>
              <a:spcBef>
                <a:spcPts val="500"/>
              </a:spcBef>
              <a:buFontTx/>
              <a:buNone/>
              <a:defRPr sz="1600" b="0" i="0" kern="1200">
                <a:solidFill>
                  <a:schemeClr val="bg1"/>
                </a:solidFill>
                <a:latin typeface="Graphik Medium" panose="020B0503030202060203" pitchFamily="34" charset="77"/>
                <a:ea typeface="+mn-ea"/>
                <a:cs typeface="+mn-cs"/>
              </a:defRPr>
            </a:lvl3pPr>
            <a:lvl4pPr marL="1371600" indent="0" algn="l" defTabSz="914400" rtl="0" eaLnBrk="1" latinLnBrk="0" hangingPunct="1">
              <a:lnSpc>
                <a:spcPct val="90000"/>
              </a:lnSpc>
              <a:spcBef>
                <a:spcPts val="500"/>
              </a:spcBef>
              <a:buFontTx/>
              <a:buNone/>
              <a:defRPr sz="1600" b="0" i="0" kern="1200">
                <a:solidFill>
                  <a:schemeClr val="bg1"/>
                </a:solidFill>
                <a:latin typeface="Graphik Medium" panose="020B0503030202060203" pitchFamily="34" charset="77"/>
                <a:ea typeface="+mn-ea"/>
                <a:cs typeface="+mn-cs"/>
              </a:defRPr>
            </a:lvl4pPr>
            <a:lvl5pPr marL="1828800" indent="0" algn="l" defTabSz="914400" rtl="0" eaLnBrk="1" latinLnBrk="0" hangingPunct="1">
              <a:lnSpc>
                <a:spcPct val="90000"/>
              </a:lnSpc>
              <a:spcBef>
                <a:spcPts val="500"/>
              </a:spcBef>
              <a:buFontTx/>
              <a:buNone/>
              <a:defRPr sz="1600" b="0" i="0" kern="1200">
                <a:solidFill>
                  <a:schemeClr val="bg1"/>
                </a:solidFill>
                <a:latin typeface="Graphik Medium"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a:solidFill>
                  <a:schemeClr val="tx1"/>
                </a:solidFill>
                <a:latin typeface="Graphik"/>
                <a:cs typeface="Arial" panose="020B0604020202020204" pitchFamily="34" charset="0"/>
              </a:rPr>
              <a:t>Project team</a:t>
            </a:r>
          </a:p>
          <a:p>
            <a:r>
              <a:rPr lang="en-US" sz="2000" b="1">
                <a:solidFill>
                  <a:schemeClr val="tx1"/>
                </a:solidFill>
                <a:latin typeface="Graphik"/>
                <a:cs typeface="Arial" panose="020B0604020202020204" pitchFamily="34" charset="0"/>
              </a:rPr>
              <a:t>Danni McDonald</a:t>
            </a:r>
            <a:br>
              <a:rPr lang="en-US" sz="2000" b="1">
                <a:solidFill>
                  <a:schemeClr val="tx1"/>
                </a:solidFill>
                <a:latin typeface="Graphik"/>
                <a:cs typeface="Arial" panose="020B0604020202020204" pitchFamily="34" charset="0"/>
              </a:rPr>
            </a:br>
            <a:r>
              <a:rPr lang="en-US" sz="2000">
                <a:solidFill>
                  <a:schemeClr val="tx1"/>
                </a:solidFill>
                <a:latin typeface="Graphik"/>
                <a:cs typeface="Arial" panose="020B0604020202020204" pitchFamily="34" charset="0"/>
              </a:rPr>
              <a:t>Industry Skills Standards Manager</a:t>
            </a:r>
            <a:br>
              <a:rPr lang="en-US" sz="2000">
                <a:solidFill>
                  <a:schemeClr val="tx1"/>
                </a:solidFill>
                <a:latin typeface="Graphik"/>
                <a:cs typeface="Arial" panose="020B0604020202020204" pitchFamily="34" charset="0"/>
              </a:rPr>
            </a:br>
            <a:r>
              <a:rPr lang="en-US" sz="2000">
                <a:solidFill>
                  <a:srgbClr val="10843E"/>
                </a:solidFill>
                <a:latin typeface="Graphik"/>
                <a:cs typeface="Arial" panose="020B0604020202020204" pitchFamily="34" charset="0"/>
                <a:hlinkClick r:id="rId3">
                  <a:extLst>
                    <a:ext uri="{A12FA001-AC4F-418D-AE19-62706E023703}">
                      <ahyp:hlinkClr xmlns:ahyp="http://schemas.microsoft.com/office/drawing/2018/hyperlinkcolor" val="tx"/>
                    </a:ext>
                  </a:extLst>
                </a:hlinkClick>
              </a:rPr>
              <a:t>dmcdonald@skillsimpact.com.au</a:t>
            </a:r>
            <a:r>
              <a:rPr lang="en-US" sz="2000">
                <a:solidFill>
                  <a:srgbClr val="10843E"/>
                </a:solidFill>
                <a:latin typeface="Graphik"/>
                <a:cs typeface="Arial" panose="020B0604020202020204" pitchFamily="34" charset="0"/>
              </a:rPr>
              <a:t> </a:t>
            </a:r>
          </a:p>
        </p:txBody>
      </p:sp>
      <p:sp>
        <p:nvSpPr>
          <p:cNvPr id="6" name="Rectangle 5">
            <a:extLst>
              <a:ext uri="{FF2B5EF4-FFF2-40B4-BE49-F238E27FC236}">
                <a16:creationId xmlns:a16="http://schemas.microsoft.com/office/drawing/2014/main" id="{BCFFBE4D-02F1-468F-BBD0-D7C235A7A5DC}"/>
              </a:ext>
            </a:extLst>
          </p:cNvPr>
          <p:cNvSpPr/>
          <p:nvPr/>
        </p:nvSpPr>
        <p:spPr>
          <a:xfrm>
            <a:off x="4274088" y="4444088"/>
            <a:ext cx="3949148" cy="1323439"/>
          </a:xfrm>
          <a:prstGeom prst="rect">
            <a:avLst/>
          </a:prstGeom>
        </p:spPr>
        <p:txBody>
          <a:bodyPr wrap="square">
            <a:spAutoFit/>
          </a:bodyPr>
          <a:lstStyle/>
          <a:p>
            <a:br>
              <a:rPr lang="en-US" sz="2000" b="1">
                <a:latin typeface="Graphik"/>
                <a:cs typeface="Arial" panose="020B0604020202020204" pitchFamily="34" charset="0"/>
              </a:rPr>
            </a:br>
            <a:r>
              <a:rPr lang="en-US" sz="2000" b="1">
                <a:latin typeface="Graphik"/>
                <a:cs typeface="Arial" panose="020B0604020202020204" pitchFamily="34" charset="0"/>
              </a:rPr>
              <a:t>Julie Stratford</a:t>
            </a:r>
            <a:br>
              <a:rPr lang="en-US" sz="2000" b="1">
                <a:latin typeface="Graphik"/>
                <a:cs typeface="Arial" panose="020B0604020202020204" pitchFamily="34" charset="0"/>
              </a:rPr>
            </a:br>
            <a:r>
              <a:rPr lang="en-US" sz="2000">
                <a:latin typeface="Graphik"/>
                <a:cs typeface="Arial" panose="020B0604020202020204" pitchFamily="34" charset="0"/>
              </a:rPr>
              <a:t>Industry Engagement Manager</a:t>
            </a:r>
            <a:br>
              <a:rPr lang="en-US" sz="2000">
                <a:latin typeface="Graphik"/>
                <a:cs typeface="Arial" panose="020B0604020202020204" pitchFamily="34" charset="0"/>
              </a:rPr>
            </a:br>
            <a:r>
              <a:rPr lang="en-US" sz="2000">
                <a:solidFill>
                  <a:srgbClr val="10843E"/>
                </a:solidFill>
                <a:latin typeface="Graphik"/>
                <a:cs typeface="Arial" panose="020B0604020202020204" pitchFamily="34" charset="0"/>
                <a:hlinkClick r:id="rId4">
                  <a:extLst>
                    <a:ext uri="{A12FA001-AC4F-418D-AE19-62706E023703}">
                      <ahyp:hlinkClr xmlns:ahyp="http://schemas.microsoft.com/office/drawing/2018/hyperlinkcolor" val="tx"/>
                    </a:ext>
                  </a:extLst>
                </a:hlinkClick>
              </a:rPr>
              <a:t>jstratford@skillsimpact.com.au</a:t>
            </a:r>
            <a:r>
              <a:rPr lang="en-US" sz="2000">
                <a:solidFill>
                  <a:srgbClr val="10843E"/>
                </a:solidFill>
                <a:latin typeface="Graphik"/>
                <a:cs typeface="Arial" panose="020B0604020202020204" pitchFamily="34" charset="0"/>
              </a:rPr>
              <a:t> </a:t>
            </a:r>
          </a:p>
        </p:txBody>
      </p:sp>
      <p:sp>
        <p:nvSpPr>
          <p:cNvPr id="7" name="Rectangle 6">
            <a:extLst>
              <a:ext uri="{FF2B5EF4-FFF2-40B4-BE49-F238E27FC236}">
                <a16:creationId xmlns:a16="http://schemas.microsoft.com/office/drawing/2014/main" id="{B90FF473-C3BC-42C9-BD41-4B43988CC379}"/>
              </a:ext>
            </a:extLst>
          </p:cNvPr>
          <p:cNvSpPr/>
          <p:nvPr/>
        </p:nvSpPr>
        <p:spPr>
          <a:xfrm>
            <a:off x="7917913" y="4731649"/>
            <a:ext cx="3278407" cy="707886"/>
          </a:xfrm>
          <a:prstGeom prst="rect">
            <a:avLst/>
          </a:prstGeom>
        </p:spPr>
        <p:txBody>
          <a:bodyPr wrap="square">
            <a:spAutoFit/>
          </a:bodyPr>
          <a:lstStyle/>
          <a:p>
            <a:r>
              <a:rPr lang="en-US" sz="2000" b="1">
                <a:latin typeface="Graphik"/>
                <a:cs typeface="Arial" panose="020B0604020202020204" pitchFamily="34" charset="0"/>
              </a:rPr>
              <a:t>Jenni Oldfield</a:t>
            </a:r>
            <a:br>
              <a:rPr lang="en-US" sz="2000" b="1">
                <a:latin typeface="Graphik"/>
                <a:cs typeface="Arial" panose="020B0604020202020204" pitchFamily="34" charset="0"/>
              </a:rPr>
            </a:br>
            <a:r>
              <a:rPr lang="en-US" sz="2000">
                <a:latin typeface="Graphik"/>
                <a:cs typeface="Arial" panose="020B0604020202020204" pitchFamily="34" charset="0"/>
              </a:rPr>
              <a:t>Skills Development Specialist</a:t>
            </a:r>
            <a:endParaRPr lang="en-AU" sz="2000">
              <a:latin typeface="Graphik"/>
              <a:cs typeface="Arial" panose="020B0604020202020204" pitchFamily="34" charset="0"/>
            </a:endParaRPr>
          </a:p>
        </p:txBody>
      </p:sp>
    </p:spTree>
    <p:extLst>
      <p:ext uri="{BB962C8B-B14F-4D97-AF65-F5344CB8AC3E}">
        <p14:creationId xmlns:p14="http://schemas.microsoft.com/office/powerpoint/2010/main" val="4087822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H="1">
            <a:off x="1524000" y="-367917"/>
            <a:ext cx="9144000" cy="1484787"/>
          </a:xfrm>
          <a:prstGeom prst="rect">
            <a:avLst/>
          </a:prstGeom>
        </p:spPr>
      </p:pic>
      <p:sp>
        <p:nvSpPr>
          <p:cNvPr id="10" name="TextBox 9"/>
          <p:cNvSpPr txBox="1"/>
          <p:nvPr/>
        </p:nvSpPr>
        <p:spPr>
          <a:xfrm>
            <a:off x="1775520" y="145911"/>
            <a:ext cx="4688076" cy="1015663"/>
          </a:xfrm>
          <a:prstGeom prst="rect">
            <a:avLst/>
          </a:prstGeom>
          <a:noFill/>
        </p:spPr>
        <p:txBody>
          <a:bodyPr wrap="square" rtlCol="0">
            <a:spAutoFit/>
          </a:bodyPr>
          <a:lstStyle/>
          <a:p>
            <a:r>
              <a:rPr lang="en-US" sz="2000">
                <a:solidFill>
                  <a:schemeClr val="bg1"/>
                </a:solidFill>
                <a:latin typeface="Century Gothic" panose="020B0502020202020204" pitchFamily="34" charset="0"/>
              </a:rPr>
              <a:t>Please see our website for more details: </a:t>
            </a:r>
            <a:r>
              <a:rPr lang="en-US" sz="2000" b="1">
                <a:solidFill>
                  <a:schemeClr val="bg1"/>
                </a:solidFill>
                <a:latin typeface="Century Gothic" panose="020B0502020202020204" pitchFamily="34" charset="0"/>
              </a:rPr>
              <a:t>www.skillsimpact.com.au</a:t>
            </a:r>
            <a:r>
              <a:rPr lang="en-US" sz="2000">
                <a:solidFill>
                  <a:schemeClr val="bg1"/>
                </a:solidFill>
                <a:latin typeface="Century Gothic" panose="020B0502020202020204" pitchFamily="34" charset="0"/>
              </a:rPr>
              <a:t> </a:t>
            </a:r>
          </a:p>
          <a:p>
            <a:endParaRPr lang="en-AU" sz="2000" b="1">
              <a:solidFill>
                <a:schemeClr val="bg1"/>
              </a:solidFill>
              <a:latin typeface="Century Gothic" panose="020B0502020202020204" pitchFamily="34" charset="0"/>
            </a:endParaRPr>
          </a:p>
        </p:txBody>
      </p:sp>
      <p:sp>
        <p:nvSpPr>
          <p:cNvPr id="11" name="Title 1"/>
          <p:cNvSpPr>
            <a:spLocks noGrp="1"/>
          </p:cNvSpPr>
          <p:nvPr>
            <p:ph type="title"/>
          </p:nvPr>
        </p:nvSpPr>
        <p:spPr>
          <a:xfrm>
            <a:off x="1757240" y="5554328"/>
            <a:ext cx="8378899" cy="1431442"/>
          </a:xfrm>
        </p:spPr>
        <p:txBody>
          <a:bodyPr>
            <a:noAutofit/>
          </a:bodyPr>
          <a:lstStyle/>
          <a:p>
            <a:r>
              <a:rPr lang="en-US" sz="2400" b="1">
                <a:latin typeface="Century Gothic" panose="020B0502020202020204" pitchFamily="34" charset="0"/>
              </a:rPr>
              <a:t>Sign up to our newsletter and you will be kept up to date with all activities</a:t>
            </a:r>
          </a:p>
        </p:txBody>
      </p:sp>
      <p:sp>
        <p:nvSpPr>
          <p:cNvPr id="8" name="Rectangle 7"/>
          <p:cNvSpPr/>
          <p:nvPr/>
        </p:nvSpPr>
        <p:spPr>
          <a:xfrm>
            <a:off x="7104112" y="2852936"/>
            <a:ext cx="3456384"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1847976" y="2125833"/>
            <a:ext cx="8700739" cy="3651340"/>
            <a:chOff x="38969" y="2852936"/>
            <a:chExt cx="9105031" cy="3993177"/>
          </a:xfrm>
        </p:grpSpPr>
        <p:pic>
          <p:nvPicPr>
            <p:cNvPr id="12" name="Picture 11"/>
            <p:cNvPicPr>
              <a:picLocks noChangeAspect="1"/>
            </p:cNvPicPr>
            <p:nvPr/>
          </p:nvPicPr>
          <p:blipFill rotWithShape="1">
            <a:blip r:embed="rId4"/>
            <a:srcRect l="2007"/>
            <a:stretch/>
          </p:blipFill>
          <p:spPr>
            <a:xfrm>
              <a:off x="38969" y="2961708"/>
              <a:ext cx="9105031" cy="3884405"/>
            </a:xfrm>
            <a:prstGeom prst="rect">
              <a:avLst/>
            </a:prstGeom>
          </p:spPr>
        </p:pic>
        <p:sp>
          <p:nvSpPr>
            <p:cNvPr id="13" name="Rectangle 12"/>
            <p:cNvSpPr/>
            <p:nvPr/>
          </p:nvSpPr>
          <p:spPr>
            <a:xfrm>
              <a:off x="5583585" y="2852936"/>
              <a:ext cx="3456384"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a:picLocks noChangeAspect="1"/>
          </p:cNvPicPr>
          <p:nvPr/>
        </p:nvPicPr>
        <p:blipFill>
          <a:blip r:embed="rId5"/>
          <a:stretch>
            <a:fillRect/>
          </a:stretch>
        </p:blipFill>
        <p:spPr>
          <a:xfrm>
            <a:off x="5813175" y="2027109"/>
            <a:ext cx="5343525" cy="485775"/>
          </a:xfrm>
          <a:prstGeom prst="rect">
            <a:avLst/>
          </a:prstGeom>
        </p:spPr>
      </p:pic>
      <p:pic>
        <p:nvPicPr>
          <p:cNvPr id="1026" name="Picture 2" descr="Image result for click curs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8318" y="2395893"/>
            <a:ext cx="1465506" cy="18977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8776" y="-367918"/>
            <a:ext cx="13205081" cy="7225918"/>
          </a:xfrm>
          <a:prstGeom prst="rect">
            <a:avLst/>
          </a:prstGeom>
        </p:spPr>
      </p:pic>
    </p:spTree>
    <p:extLst>
      <p:ext uri="{BB962C8B-B14F-4D97-AF65-F5344CB8AC3E}">
        <p14:creationId xmlns:p14="http://schemas.microsoft.com/office/powerpoint/2010/main" val="32956066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42F026A-7A79-4DEB-B49C-DA25A8B6C6A3}"/>
              </a:ext>
            </a:extLst>
          </p:cNvPr>
          <p:cNvSpPr>
            <a:spLocks noGrp="1"/>
          </p:cNvSpPr>
          <p:nvPr>
            <p:ph type="title"/>
          </p:nvPr>
        </p:nvSpPr>
        <p:spPr>
          <a:xfrm>
            <a:off x="474133" y="2589415"/>
            <a:ext cx="11284219" cy="3524305"/>
          </a:xfrm>
        </p:spPr>
        <p:txBody>
          <a:bodyPr/>
          <a:lstStyle/>
          <a:p>
            <a:pPr algn="ctr"/>
            <a:r>
              <a:rPr lang="en-AU" dirty="0">
                <a:solidFill>
                  <a:schemeClr val="bg1"/>
                </a:solidFill>
              </a:rPr>
              <a:t>THANK YOU!</a:t>
            </a:r>
          </a:p>
        </p:txBody>
      </p:sp>
    </p:spTree>
    <p:extLst>
      <p:ext uri="{BB962C8B-B14F-4D97-AF65-F5344CB8AC3E}">
        <p14:creationId xmlns:p14="http://schemas.microsoft.com/office/powerpoint/2010/main" val="2205216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CC542-D884-410D-B5E9-16155C6A180A}"/>
              </a:ext>
            </a:extLst>
          </p:cNvPr>
          <p:cNvSpPr>
            <a:spLocks noGrp="1"/>
          </p:cNvSpPr>
          <p:nvPr>
            <p:ph type="title"/>
          </p:nvPr>
        </p:nvSpPr>
        <p:spPr>
          <a:xfrm>
            <a:off x="1163770" y="2478504"/>
            <a:ext cx="7632360" cy="1671703"/>
          </a:xfrm>
        </p:spPr>
        <p:txBody>
          <a:bodyPr>
            <a:normAutofit/>
          </a:bodyPr>
          <a:lstStyle/>
          <a:p>
            <a:r>
              <a:rPr lang="en-AU"/>
              <a:t>The Food &amp; Beverage Processing project</a:t>
            </a:r>
          </a:p>
        </p:txBody>
      </p:sp>
    </p:spTree>
    <p:extLst>
      <p:ext uri="{BB962C8B-B14F-4D97-AF65-F5344CB8AC3E}">
        <p14:creationId xmlns:p14="http://schemas.microsoft.com/office/powerpoint/2010/main" val="39281781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CB52A62F-E893-4423-B3F4-E96764DA5147}"/>
              </a:ext>
            </a:extLst>
          </p:cNvPr>
          <p:cNvSpPr>
            <a:spLocks noGrp="1"/>
          </p:cNvSpPr>
          <p:nvPr>
            <p:ph type="title"/>
          </p:nvPr>
        </p:nvSpPr>
        <p:spPr>
          <a:xfrm>
            <a:off x="474663" y="1558925"/>
            <a:ext cx="11251276" cy="4554538"/>
          </a:xfrm>
        </p:spPr>
        <p:txBody>
          <a:bodyPr>
            <a:normAutofit/>
          </a:bodyPr>
          <a:lstStyle/>
          <a:p>
            <a:r>
              <a:rPr lang="en-AU" sz="3600" dirty="0">
                <a:solidFill>
                  <a:schemeClr val="bg1"/>
                </a:solidFill>
              </a:rPr>
              <a:t>This project is reviewing the Certificate I, II and III in Food Processing and Certificate II and III in Food Processing (Sales) and the units of competency within them, covering a broad range of sector areas. </a:t>
            </a:r>
          </a:p>
          <a:p>
            <a:r>
              <a:rPr lang="en-AU" sz="3600" dirty="0">
                <a:solidFill>
                  <a:schemeClr val="bg1"/>
                </a:solidFill>
              </a:rPr>
              <a:t>This review considers many key changes in the industry, from regulatory changes affecting food safety and manufacturing processes to increased need for skills around food allergens and traceability. </a:t>
            </a:r>
          </a:p>
        </p:txBody>
      </p:sp>
    </p:spTree>
    <p:extLst>
      <p:ext uri="{BB962C8B-B14F-4D97-AF65-F5344CB8AC3E}">
        <p14:creationId xmlns:p14="http://schemas.microsoft.com/office/powerpoint/2010/main" val="6023893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12A53-22E5-4270-BD1A-BD59E21A74B1}"/>
              </a:ext>
            </a:extLst>
          </p:cNvPr>
          <p:cNvSpPr>
            <a:spLocks noGrp="1"/>
          </p:cNvSpPr>
          <p:nvPr>
            <p:ph type="title"/>
          </p:nvPr>
        </p:nvSpPr>
        <p:spPr/>
        <p:txBody>
          <a:bodyPr/>
          <a:lstStyle/>
          <a:p>
            <a:r>
              <a:rPr lang="en-US"/>
              <a:t>What has happened so far?</a:t>
            </a:r>
            <a:endParaRPr lang="en-AU"/>
          </a:p>
        </p:txBody>
      </p:sp>
      <p:sp>
        <p:nvSpPr>
          <p:cNvPr id="3" name="Content Placeholder 2">
            <a:extLst>
              <a:ext uri="{FF2B5EF4-FFF2-40B4-BE49-F238E27FC236}">
                <a16:creationId xmlns:a16="http://schemas.microsoft.com/office/drawing/2014/main" id="{6651E248-B316-497F-A2DE-A4CEBC9325DC}"/>
              </a:ext>
            </a:extLst>
          </p:cNvPr>
          <p:cNvSpPr>
            <a:spLocks noGrp="1"/>
          </p:cNvSpPr>
          <p:nvPr>
            <p:ph idx="1"/>
          </p:nvPr>
        </p:nvSpPr>
        <p:spPr>
          <a:xfrm>
            <a:off x="474134" y="2225842"/>
            <a:ext cx="9956056" cy="4102769"/>
          </a:xfrm>
          <a:noFill/>
        </p:spPr>
        <p:txBody>
          <a:bodyPr>
            <a:normAutofit/>
          </a:bodyPr>
          <a:lstStyle/>
          <a:p>
            <a:pPr lvl="0"/>
            <a:r>
              <a:rPr lang="en-AU" dirty="0"/>
              <a:t>Survey of Registered Training Organisations (RTOs) who have </a:t>
            </a:r>
            <a:r>
              <a:rPr lang="en-AU" i="1" dirty="0"/>
              <a:t>Food Processing</a:t>
            </a:r>
            <a:r>
              <a:rPr lang="en-AU" dirty="0"/>
              <a:t> qualification on their scope for information regarding what changes they felt needed to be made with the qualifications. </a:t>
            </a:r>
          </a:p>
          <a:p>
            <a:pPr lvl="0"/>
            <a:r>
              <a:rPr lang="en-AU" dirty="0"/>
              <a:t>Sector-specific Subject Matter Expert (SME) workshops held to discuss and review relevant units of competency, and to identify any skills gaps in the training package</a:t>
            </a:r>
          </a:p>
          <a:p>
            <a:pPr lvl="0"/>
            <a:r>
              <a:rPr lang="en-AU" dirty="0"/>
              <a:t>A large combined SME workshop held to review and consider changes to the Certificates I, II and III in </a:t>
            </a:r>
            <a:r>
              <a:rPr lang="en-AU" i="1" dirty="0"/>
              <a:t>Food Processing</a:t>
            </a:r>
            <a:r>
              <a:rPr lang="en-AU" dirty="0"/>
              <a:t>, particularly around changes to the core units of competency</a:t>
            </a:r>
          </a:p>
          <a:p>
            <a:pPr lvl="0"/>
            <a:r>
              <a:rPr lang="en-AU" dirty="0"/>
              <a:t>Components reviewed and drafts developed based on all of this input, to form the first draft</a:t>
            </a:r>
          </a:p>
          <a:p>
            <a:pPr lvl="0"/>
            <a:r>
              <a:rPr lang="en-AU" dirty="0"/>
              <a:t>Public consultation workshops/webinar to gather feedback on first draft for 8 weeks through February &amp; March 2020</a:t>
            </a:r>
          </a:p>
          <a:p>
            <a:pPr lvl="0"/>
            <a:r>
              <a:rPr lang="en-AU" dirty="0"/>
              <a:t>Additional changes made to some documents, and new components created based on feedback from draft 1</a:t>
            </a:r>
          </a:p>
          <a:p>
            <a:pPr lvl="0"/>
            <a:r>
              <a:rPr lang="en-AU" dirty="0"/>
              <a:t>Draft 2 documents now available for review and feedback through June &amp; July 2020.</a:t>
            </a:r>
          </a:p>
        </p:txBody>
      </p:sp>
      <p:pic>
        <p:nvPicPr>
          <p:cNvPr id="6" name="Picture 5">
            <a:extLst>
              <a:ext uri="{FF2B5EF4-FFF2-40B4-BE49-F238E27FC236}">
                <a16:creationId xmlns:a16="http://schemas.microsoft.com/office/drawing/2014/main" id="{9BFC2F92-EACB-43A5-9C42-902060ABB31B}"/>
              </a:ext>
            </a:extLst>
          </p:cNvPr>
          <p:cNvPicPr>
            <a:picLocks noChangeAspect="1"/>
          </p:cNvPicPr>
          <p:nvPr/>
        </p:nvPicPr>
        <p:blipFill>
          <a:blip r:embed="rId2"/>
          <a:stretch>
            <a:fillRect/>
          </a:stretch>
        </p:blipFill>
        <p:spPr>
          <a:xfrm>
            <a:off x="9707375" y="-580552"/>
            <a:ext cx="3332234" cy="4517129"/>
          </a:xfrm>
          <a:prstGeom prst="rect">
            <a:avLst/>
          </a:prstGeom>
        </p:spPr>
      </p:pic>
    </p:spTree>
    <p:extLst>
      <p:ext uri="{BB962C8B-B14F-4D97-AF65-F5344CB8AC3E}">
        <p14:creationId xmlns:p14="http://schemas.microsoft.com/office/powerpoint/2010/main" val="472857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12A53-22E5-4270-BD1A-BD59E21A74B1}"/>
              </a:ext>
            </a:extLst>
          </p:cNvPr>
          <p:cNvSpPr>
            <a:spLocks noGrp="1"/>
          </p:cNvSpPr>
          <p:nvPr>
            <p:ph type="title"/>
          </p:nvPr>
        </p:nvSpPr>
        <p:spPr/>
        <p:txBody>
          <a:bodyPr/>
          <a:lstStyle/>
          <a:p>
            <a:r>
              <a:rPr lang="en-US" dirty="0"/>
              <a:t>What documents are available for draft 2?</a:t>
            </a:r>
            <a:endParaRPr lang="en-AU" dirty="0"/>
          </a:p>
        </p:txBody>
      </p:sp>
      <p:sp>
        <p:nvSpPr>
          <p:cNvPr id="3" name="Content Placeholder 2">
            <a:extLst>
              <a:ext uri="{FF2B5EF4-FFF2-40B4-BE49-F238E27FC236}">
                <a16:creationId xmlns:a16="http://schemas.microsoft.com/office/drawing/2014/main" id="{6651E248-B316-497F-A2DE-A4CEBC9325DC}"/>
              </a:ext>
            </a:extLst>
          </p:cNvPr>
          <p:cNvSpPr>
            <a:spLocks noGrp="1"/>
          </p:cNvSpPr>
          <p:nvPr>
            <p:ph idx="1"/>
          </p:nvPr>
        </p:nvSpPr>
        <p:spPr>
          <a:xfrm>
            <a:off x="474133" y="2225842"/>
            <a:ext cx="10879667" cy="4102769"/>
          </a:xfrm>
          <a:noFill/>
        </p:spPr>
        <p:txBody>
          <a:bodyPr>
            <a:normAutofit fontScale="85000" lnSpcReduction="20000"/>
          </a:bodyPr>
          <a:lstStyle/>
          <a:p>
            <a:pPr lvl="0"/>
            <a:r>
              <a:rPr lang="en-AU" dirty="0"/>
              <a:t>Updated drafts for </a:t>
            </a:r>
            <a:r>
              <a:rPr lang="en-AU" i="1" dirty="0"/>
              <a:t>Certificate I, II </a:t>
            </a:r>
            <a:r>
              <a:rPr lang="en-AU" dirty="0"/>
              <a:t>&amp; </a:t>
            </a:r>
            <a:r>
              <a:rPr lang="en-AU" i="1" dirty="0"/>
              <a:t>III in Food Processing</a:t>
            </a:r>
            <a:endParaRPr lang="en-AU" dirty="0"/>
          </a:p>
          <a:p>
            <a:pPr lvl="0"/>
            <a:r>
              <a:rPr lang="en-AU" dirty="0"/>
              <a:t>2 additional new skill sets</a:t>
            </a:r>
          </a:p>
          <a:p>
            <a:pPr lvl="0"/>
            <a:r>
              <a:rPr lang="en-AU" dirty="0"/>
              <a:t>new food-specific Good Manufacturing Practice (GMP) units</a:t>
            </a:r>
          </a:p>
          <a:p>
            <a:pPr lvl="0"/>
            <a:r>
              <a:rPr lang="en-AU" dirty="0"/>
              <a:t>new </a:t>
            </a:r>
            <a:r>
              <a:rPr lang="en-AU" i="1" dirty="0"/>
              <a:t>edible oils</a:t>
            </a:r>
            <a:r>
              <a:rPr lang="en-AU" dirty="0"/>
              <a:t> units</a:t>
            </a:r>
          </a:p>
          <a:p>
            <a:pPr lvl="0"/>
            <a:r>
              <a:rPr lang="en-AU" dirty="0"/>
              <a:t>new merged </a:t>
            </a:r>
            <a:r>
              <a:rPr lang="en-AU" i="1" dirty="0"/>
              <a:t>cleaning &amp; sanitising</a:t>
            </a:r>
            <a:r>
              <a:rPr lang="en-AU" dirty="0"/>
              <a:t> unit</a:t>
            </a:r>
          </a:p>
          <a:p>
            <a:pPr lvl="0"/>
            <a:r>
              <a:rPr lang="en-AU" dirty="0"/>
              <a:t>updates in units based on stakeholder feedback</a:t>
            </a:r>
          </a:p>
          <a:p>
            <a:r>
              <a:rPr lang="en-AU" dirty="0"/>
              <a:t>units initially flagged for deletion that have been reinstated</a:t>
            </a:r>
          </a:p>
          <a:p>
            <a:r>
              <a:rPr lang="en-AU" dirty="0"/>
              <a:t>units still proposed for deletion</a:t>
            </a:r>
          </a:p>
          <a:p>
            <a:pPr lvl="0"/>
            <a:r>
              <a:rPr lang="en-AU" dirty="0"/>
              <a:t>draft content for </a:t>
            </a:r>
            <a:r>
              <a:rPr lang="en-AU" i="1" dirty="0"/>
              <a:t>Companion Volume Implementation Guide</a:t>
            </a:r>
            <a:r>
              <a:rPr lang="en-AU" dirty="0"/>
              <a:t>.</a:t>
            </a:r>
          </a:p>
          <a:p>
            <a:pPr marL="0" lvl="0" indent="0">
              <a:buNone/>
            </a:pPr>
            <a:r>
              <a:rPr lang="en-AU" dirty="0"/>
              <a:t>All of these draft documents are available to view on the Skills Impact website at </a:t>
            </a:r>
            <a:r>
              <a:rPr lang="en-AU" dirty="0">
                <a:solidFill>
                  <a:srgbClr val="10843E"/>
                </a:solidFill>
                <a:latin typeface="Graphik" panose="020B0503030202060203"/>
                <a:hlinkClick r:id="rId2">
                  <a:extLst>
                    <a:ext uri="{A12FA001-AC4F-418D-AE19-62706E023703}">
                      <ahyp:hlinkClr xmlns:ahyp="http://schemas.microsoft.com/office/drawing/2018/hyperlinkcolor" val="tx"/>
                    </a:ext>
                  </a:extLst>
                </a:hlinkClick>
              </a:rPr>
              <a:t>https://www.skillsimpact.com.au/food-beverage-and-pharmaceutical/training-package-projects/food-beverage-processing-project/</a:t>
            </a:r>
            <a:r>
              <a:rPr lang="en-AU" dirty="0">
                <a:solidFill>
                  <a:srgbClr val="10843E"/>
                </a:solidFill>
                <a:latin typeface="Graphik" panose="020B0503030202060203"/>
              </a:rPr>
              <a:t> .</a:t>
            </a:r>
            <a:endParaRPr lang="en-AU" dirty="0"/>
          </a:p>
          <a:p>
            <a:pPr lvl="0"/>
            <a:endParaRPr lang="en-AU" dirty="0"/>
          </a:p>
          <a:p>
            <a:pPr marL="0" indent="0">
              <a:buNone/>
            </a:pPr>
            <a:r>
              <a:rPr lang="en-AU" i="1" dirty="0"/>
              <a:t>Note: not all units of competency in the scope of this project require feedback during this draft 2 consultation phase – only documents requiring additional stakeholder input are included. Drafts of other documents are still available to view on the Skills Impact website at the link above, </a:t>
            </a:r>
            <a:r>
              <a:rPr lang="en-AU" i="1" dirty="0">
                <a:latin typeface="Graphik" panose="020B0503030202060203"/>
              </a:rPr>
              <a:t>and will be available for review again during Validation.</a:t>
            </a:r>
            <a:endParaRPr lang="en-AU" dirty="0"/>
          </a:p>
        </p:txBody>
      </p:sp>
    </p:spTree>
    <p:extLst>
      <p:ext uri="{BB962C8B-B14F-4D97-AF65-F5344CB8AC3E}">
        <p14:creationId xmlns:p14="http://schemas.microsoft.com/office/powerpoint/2010/main" val="2790085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12A53-22E5-4270-BD1A-BD59E21A74B1}"/>
              </a:ext>
            </a:extLst>
          </p:cNvPr>
          <p:cNvSpPr>
            <a:spLocks noGrp="1"/>
          </p:cNvSpPr>
          <p:nvPr>
            <p:ph type="title"/>
          </p:nvPr>
        </p:nvSpPr>
        <p:spPr>
          <a:xfrm>
            <a:off x="474134" y="1558730"/>
            <a:ext cx="10899358" cy="927616"/>
          </a:xfrm>
        </p:spPr>
        <p:txBody>
          <a:bodyPr/>
          <a:lstStyle/>
          <a:p>
            <a:r>
              <a:rPr lang="en-US" dirty="0"/>
              <a:t>Certificate I in Food Processing – </a:t>
            </a:r>
            <a:r>
              <a:rPr lang="en-US" i="1" dirty="0"/>
              <a:t>draft 2</a:t>
            </a:r>
            <a:endParaRPr lang="en-AU" i="1" dirty="0"/>
          </a:p>
        </p:txBody>
      </p:sp>
      <p:sp>
        <p:nvSpPr>
          <p:cNvPr id="3" name="Content Placeholder 2">
            <a:extLst>
              <a:ext uri="{FF2B5EF4-FFF2-40B4-BE49-F238E27FC236}">
                <a16:creationId xmlns:a16="http://schemas.microsoft.com/office/drawing/2014/main" id="{6651E248-B316-497F-A2DE-A4CEBC9325DC}"/>
              </a:ext>
            </a:extLst>
          </p:cNvPr>
          <p:cNvSpPr>
            <a:spLocks noGrp="1"/>
          </p:cNvSpPr>
          <p:nvPr>
            <p:ph idx="1"/>
          </p:nvPr>
        </p:nvSpPr>
        <p:spPr>
          <a:xfrm>
            <a:off x="474133" y="2942585"/>
            <a:ext cx="10879667" cy="3386026"/>
          </a:xfrm>
          <a:noFill/>
        </p:spPr>
        <p:txBody>
          <a:bodyPr>
            <a:normAutofit/>
          </a:bodyPr>
          <a:lstStyle/>
          <a:p>
            <a:pPr lvl="0"/>
            <a:r>
              <a:rPr lang="en-AU" dirty="0"/>
              <a:t>Qualification no longer proposed for deletion due to still being in use by some RTOs, being explicitly referred to in some industrial awards, and the proposed replacement qualification not being deliverable in some contexts.</a:t>
            </a:r>
          </a:p>
          <a:p>
            <a:pPr lvl="0"/>
            <a:r>
              <a:rPr lang="en-AU" dirty="0"/>
              <a:t>Qualification has been reviewed with an additional food safety unit added to the core to make it more relevant to the food processing workplaces targeted by the qualification.</a:t>
            </a:r>
            <a:br>
              <a:rPr lang="en-AU" dirty="0"/>
            </a:br>
            <a:r>
              <a:rPr lang="en-AU" i="1" dirty="0"/>
              <a:t>Note: the addition of the food safety unit to the core means this qualification will be deemed “Not Equivalent” to the current version on Training.gov.au.</a:t>
            </a:r>
            <a:endParaRPr lang="en-AU" dirty="0"/>
          </a:p>
        </p:txBody>
      </p:sp>
      <p:sp>
        <p:nvSpPr>
          <p:cNvPr id="4" name="Content Placeholder 2">
            <a:extLst>
              <a:ext uri="{FF2B5EF4-FFF2-40B4-BE49-F238E27FC236}">
                <a16:creationId xmlns:a16="http://schemas.microsoft.com/office/drawing/2014/main" id="{01FFE864-FCE8-4F2F-A91B-4B42B4734E01}"/>
              </a:ext>
            </a:extLst>
          </p:cNvPr>
          <p:cNvSpPr txBox="1">
            <a:spLocks/>
          </p:cNvSpPr>
          <p:nvPr/>
        </p:nvSpPr>
        <p:spPr>
          <a:xfrm>
            <a:off x="474132" y="4644189"/>
            <a:ext cx="10879667" cy="1696975"/>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a:solidFill>
                  <a:srgbClr val="79B93E"/>
                </a:solidFill>
              </a:rPr>
              <a:t>Key Questions:</a:t>
            </a:r>
          </a:p>
          <a:p>
            <a:pPr lvl="0"/>
            <a:r>
              <a:rPr lang="en-AU" sz="1700" dirty="0">
                <a:latin typeface="Graphik" panose="020B0503030202060203"/>
              </a:rPr>
              <a:t>Are the core units in the qualification suitable for all sectors of food processing at this introductory level?</a:t>
            </a:r>
          </a:p>
          <a:p>
            <a:r>
              <a:rPr lang="en-AU" sz="1700" dirty="0"/>
              <a:t>Are the listed electives units suitable for job roles at this level? Are the outcomes fit for purpose?  </a:t>
            </a:r>
          </a:p>
        </p:txBody>
      </p:sp>
      <p:sp>
        <p:nvSpPr>
          <p:cNvPr id="5" name="Rectangle 4">
            <a:extLst>
              <a:ext uri="{FF2B5EF4-FFF2-40B4-BE49-F238E27FC236}">
                <a16:creationId xmlns:a16="http://schemas.microsoft.com/office/drawing/2014/main" id="{105B0F76-C00B-4750-8B23-743CE329E908}"/>
              </a:ext>
            </a:extLst>
          </p:cNvPr>
          <p:cNvSpPr/>
          <p:nvPr/>
        </p:nvSpPr>
        <p:spPr>
          <a:xfrm>
            <a:off x="384681" y="2163180"/>
            <a:ext cx="11243734" cy="646331"/>
          </a:xfrm>
          <a:prstGeom prst="rect">
            <a:avLst/>
          </a:prstGeom>
          <a:noFill/>
        </p:spPr>
        <p:txBody>
          <a:bodyPr wrap="square">
            <a:spAutoFit/>
          </a:bodyPr>
          <a:lstStyle/>
          <a:p>
            <a:r>
              <a:rPr lang="en-AU" i="1" dirty="0">
                <a:solidFill>
                  <a:srgbClr val="79B93E"/>
                </a:solidFill>
                <a:latin typeface="Graphik" panose="020B0503030202060203"/>
              </a:rPr>
              <a:t>Basic factual, technical and procedural knowledge of a defined area of work and learning</a:t>
            </a:r>
          </a:p>
          <a:p>
            <a:r>
              <a:rPr lang="en-AU" i="1" dirty="0">
                <a:solidFill>
                  <a:srgbClr val="79B93E"/>
                </a:solidFill>
                <a:latin typeface="Graphik" panose="020B0503030202060203"/>
              </a:rPr>
              <a:t>Introductory pathway qualification, workers would always work under supervision</a:t>
            </a:r>
          </a:p>
        </p:txBody>
      </p:sp>
      <p:sp>
        <p:nvSpPr>
          <p:cNvPr id="7" name="Rectangle 6">
            <a:extLst>
              <a:ext uri="{FF2B5EF4-FFF2-40B4-BE49-F238E27FC236}">
                <a16:creationId xmlns:a16="http://schemas.microsoft.com/office/drawing/2014/main" id="{E315B377-E19A-49E3-BC1B-8A3C5787FA46}"/>
              </a:ext>
            </a:extLst>
          </p:cNvPr>
          <p:cNvSpPr/>
          <p:nvPr/>
        </p:nvSpPr>
        <p:spPr>
          <a:xfrm>
            <a:off x="384681" y="6187484"/>
            <a:ext cx="8712752" cy="276999"/>
          </a:xfrm>
          <a:prstGeom prst="rect">
            <a:avLst/>
          </a:prstGeom>
        </p:spPr>
        <p:txBody>
          <a:bodyPr wrap="square">
            <a:spAutoFit/>
          </a:bodyPr>
          <a:lstStyle/>
          <a:p>
            <a:r>
              <a:rPr lang="en-AU" sz="1200" i="1" dirty="0"/>
              <a:t>Refer to draft </a:t>
            </a:r>
            <a:r>
              <a:rPr lang="en-AU" sz="1200" b="1" i="1" dirty="0"/>
              <a:t>FBP1X120 Certificate I in Food Processing </a:t>
            </a:r>
            <a:r>
              <a:rPr lang="en-AU" sz="1200" i="1" dirty="0"/>
              <a:t>document</a:t>
            </a:r>
          </a:p>
        </p:txBody>
      </p:sp>
    </p:spTree>
    <p:extLst>
      <p:ext uri="{BB962C8B-B14F-4D97-AF65-F5344CB8AC3E}">
        <p14:creationId xmlns:p14="http://schemas.microsoft.com/office/powerpoint/2010/main" val="3719880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p:spPr>
        <p:txBody>
          <a:bodyPr/>
          <a:lstStyle/>
          <a:p>
            <a:r>
              <a:rPr lang="en-US" dirty="0"/>
              <a:t>Certificate II in Food Processing – </a:t>
            </a:r>
            <a:r>
              <a:rPr lang="en-US" i="1" dirty="0"/>
              <a:t>draft 2</a:t>
            </a:r>
            <a:endParaRPr lang="en-AU" dirty="0"/>
          </a:p>
        </p:txBody>
      </p:sp>
      <p:sp>
        <p:nvSpPr>
          <p:cNvPr id="4" name="Rectangle 3">
            <a:extLst>
              <a:ext uri="{FF2B5EF4-FFF2-40B4-BE49-F238E27FC236}">
                <a16:creationId xmlns:a16="http://schemas.microsoft.com/office/drawing/2014/main" id="{5D2C8C12-DDFF-4C7B-9ADA-EB42EAF1520D}"/>
              </a:ext>
            </a:extLst>
          </p:cNvPr>
          <p:cNvSpPr/>
          <p:nvPr/>
        </p:nvSpPr>
        <p:spPr>
          <a:xfrm>
            <a:off x="384681" y="2163180"/>
            <a:ext cx="11243734" cy="369332"/>
          </a:xfrm>
          <a:prstGeom prst="rect">
            <a:avLst/>
          </a:prstGeom>
        </p:spPr>
        <p:txBody>
          <a:bodyPr wrap="square">
            <a:spAutoFit/>
          </a:bodyPr>
          <a:lstStyle/>
          <a:p>
            <a:r>
              <a:rPr lang="en-AU" i="1" dirty="0">
                <a:solidFill>
                  <a:srgbClr val="79B93E"/>
                </a:solidFill>
                <a:latin typeface="Graphik" panose="020B0503030202060203"/>
              </a:rPr>
              <a:t>Operational role, works under supervision</a:t>
            </a:r>
          </a:p>
        </p:txBody>
      </p:sp>
      <p:pic>
        <p:nvPicPr>
          <p:cNvPr id="7" name="Picture 6" descr="A picture containing laptop, indoor, computer, person&#10;&#10;Description automatically generated">
            <a:extLst>
              <a:ext uri="{FF2B5EF4-FFF2-40B4-BE49-F238E27FC236}">
                <a16:creationId xmlns:a16="http://schemas.microsoft.com/office/drawing/2014/main" id="{4C4B8472-149B-44BF-8F8B-1DB859D48ADF}"/>
              </a:ext>
            </a:extLst>
          </p:cNvPr>
          <p:cNvPicPr>
            <a:picLocks noChangeAspect="1"/>
          </p:cNvPicPr>
          <p:nvPr/>
        </p:nvPicPr>
        <p:blipFill>
          <a:blip r:embed="rId3"/>
          <a:stretch>
            <a:fillRect/>
          </a:stretch>
        </p:blipFill>
        <p:spPr>
          <a:xfrm>
            <a:off x="10199866" y="697"/>
            <a:ext cx="1992134" cy="3136265"/>
          </a:xfrm>
          <a:prstGeom prst="rect">
            <a:avLst/>
          </a:prstGeom>
        </p:spPr>
      </p:pic>
      <p:sp>
        <p:nvSpPr>
          <p:cNvPr id="9" name="Content Placeholder 2">
            <a:extLst>
              <a:ext uri="{FF2B5EF4-FFF2-40B4-BE49-F238E27FC236}">
                <a16:creationId xmlns:a16="http://schemas.microsoft.com/office/drawing/2014/main" id="{DF2F817D-8DD3-47B5-9540-3F73513CF822}"/>
              </a:ext>
            </a:extLst>
          </p:cNvPr>
          <p:cNvSpPr txBox="1">
            <a:spLocks/>
          </p:cNvSpPr>
          <p:nvPr/>
        </p:nvSpPr>
        <p:spPr>
          <a:xfrm>
            <a:off x="474132" y="2772895"/>
            <a:ext cx="10879667" cy="1383470"/>
          </a:xfrm>
          <a:prstGeom prst="rect">
            <a:avLst/>
          </a:prstGeom>
        </p:spPr>
        <p:txBody>
          <a:bodyPr vert="horz" lIns="0" tIns="0" rIns="0" bIns="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600" b="1" dirty="0"/>
              <a:t>Proposed changes:</a:t>
            </a:r>
          </a:p>
          <a:p>
            <a:pPr lvl="0"/>
            <a:r>
              <a:rPr lang="en-AU" sz="1600" dirty="0"/>
              <a:t>New Good Manufacturing Practice (GMP) unit created at AQF level 2, and added to the core (more on this later in the presentation)</a:t>
            </a:r>
          </a:p>
          <a:p>
            <a:pPr lvl="0"/>
            <a:r>
              <a:rPr lang="en-AU" sz="1600" dirty="0"/>
              <a:t>Number of core and elective units adjusted – packaging rules now specify 5 core units and 8 electives</a:t>
            </a:r>
          </a:p>
          <a:p>
            <a:pPr lvl="0"/>
            <a:r>
              <a:rPr lang="en-AU" sz="1600" dirty="0"/>
              <a:t>Additional units included in elective bank</a:t>
            </a:r>
          </a:p>
        </p:txBody>
      </p:sp>
      <p:sp>
        <p:nvSpPr>
          <p:cNvPr id="3" name="Rectangle 2">
            <a:extLst>
              <a:ext uri="{FF2B5EF4-FFF2-40B4-BE49-F238E27FC236}">
                <a16:creationId xmlns:a16="http://schemas.microsoft.com/office/drawing/2014/main" id="{624C7A50-6288-4EBE-935E-04C78C00ED93}"/>
              </a:ext>
            </a:extLst>
          </p:cNvPr>
          <p:cNvSpPr/>
          <p:nvPr/>
        </p:nvSpPr>
        <p:spPr>
          <a:xfrm>
            <a:off x="384681" y="6188256"/>
            <a:ext cx="11243734" cy="276999"/>
          </a:xfrm>
          <a:prstGeom prst="rect">
            <a:avLst/>
          </a:prstGeom>
        </p:spPr>
        <p:txBody>
          <a:bodyPr wrap="square">
            <a:spAutoFit/>
          </a:bodyPr>
          <a:lstStyle/>
          <a:p>
            <a:r>
              <a:rPr lang="en-AU" sz="1200" i="1" dirty="0"/>
              <a:t>Refer to draft </a:t>
            </a:r>
            <a:r>
              <a:rPr lang="en-AU" sz="1200" b="1" i="1" dirty="0"/>
              <a:t>FBP2X120 Certificate II in Food Processing </a:t>
            </a:r>
            <a:r>
              <a:rPr lang="en-AU" sz="1200" i="1" dirty="0"/>
              <a:t>document</a:t>
            </a:r>
          </a:p>
        </p:txBody>
      </p:sp>
      <p:sp>
        <p:nvSpPr>
          <p:cNvPr id="8" name="Content Placeholder 2">
            <a:extLst>
              <a:ext uri="{FF2B5EF4-FFF2-40B4-BE49-F238E27FC236}">
                <a16:creationId xmlns:a16="http://schemas.microsoft.com/office/drawing/2014/main" id="{ED9ED69D-4EC1-4E89-A0B0-F1226C3C4DF9}"/>
              </a:ext>
            </a:extLst>
          </p:cNvPr>
          <p:cNvSpPr txBox="1">
            <a:spLocks/>
          </p:cNvSpPr>
          <p:nvPr/>
        </p:nvSpPr>
        <p:spPr>
          <a:xfrm>
            <a:off x="474132" y="4271145"/>
            <a:ext cx="10879667" cy="1802331"/>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600" b="1" dirty="0">
                <a:solidFill>
                  <a:srgbClr val="79B93E"/>
                </a:solidFill>
                <a:latin typeface="Graphik" panose="020B0503030202060203"/>
              </a:rPr>
              <a:t>Key Questions:</a:t>
            </a:r>
          </a:p>
          <a:p>
            <a:pPr lvl="0"/>
            <a:r>
              <a:rPr lang="en-AU" sz="1600" dirty="0">
                <a:latin typeface="Graphik" panose="020B0503030202060203"/>
              </a:rPr>
              <a:t>Are the core units in the qualification suitable for all sectors of food processing? Do you support the addition of the new GMP unit? </a:t>
            </a:r>
          </a:p>
          <a:p>
            <a:pPr lvl="0"/>
            <a:r>
              <a:rPr lang="en-AU" sz="1600" dirty="0">
                <a:latin typeface="Graphik" panose="020B0503030202060203"/>
              </a:rPr>
              <a:t>Do the units of competency listed in the qualification accurately reflect the skills and knowledge required to perform specific tasks within a large food processing facility at the Certificate II level? </a:t>
            </a:r>
          </a:p>
          <a:p>
            <a:pPr lvl="0"/>
            <a:r>
              <a:rPr lang="en-AU" sz="1600" dirty="0">
                <a:latin typeface="Graphik" panose="020B0503030202060203"/>
              </a:rPr>
              <a:t>Are there any job tasks/units of competency missing from the qualification?</a:t>
            </a:r>
          </a:p>
        </p:txBody>
      </p:sp>
    </p:spTree>
    <p:extLst>
      <p:ext uri="{BB962C8B-B14F-4D97-AF65-F5344CB8AC3E}">
        <p14:creationId xmlns:p14="http://schemas.microsoft.com/office/powerpoint/2010/main" val="16445843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500"/>
                                        <p:tgtEl>
                                          <p:spTgt spid="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500"/>
                                        <p:tgtEl>
                                          <p:spTgt spid="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500"/>
                                        <p:tgtEl>
                                          <p:spTgt spid="8">
                                            <p:txEl>
                                              <p:pRg st="1" end="1"/>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Effect transition="in" filter="fade">
                                      <p:cBhvr>
                                        <p:cTn id="30"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4D73-CB91-44D1-9CBA-F60DD65A4030}"/>
              </a:ext>
            </a:extLst>
          </p:cNvPr>
          <p:cNvSpPr>
            <a:spLocks noGrp="1"/>
          </p:cNvSpPr>
          <p:nvPr>
            <p:ph type="title"/>
          </p:nvPr>
        </p:nvSpPr>
        <p:spPr>
          <a:xfrm>
            <a:off x="474134" y="1558730"/>
            <a:ext cx="10889084" cy="927616"/>
          </a:xfrm>
        </p:spPr>
        <p:txBody>
          <a:bodyPr/>
          <a:lstStyle/>
          <a:p>
            <a:r>
              <a:rPr lang="en-US" dirty="0"/>
              <a:t>Certificate III in Food Processing – </a:t>
            </a:r>
            <a:r>
              <a:rPr lang="en-US" i="1" dirty="0"/>
              <a:t>draft 2</a:t>
            </a:r>
            <a:endParaRPr lang="en-AU" dirty="0"/>
          </a:p>
        </p:txBody>
      </p:sp>
      <p:sp>
        <p:nvSpPr>
          <p:cNvPr id="4" name="Rectangle 3">
            <a:extLst>
              <a:ext uri="{FF2B5EF4-FFF2-40B4-BE49-F238E27FC236}">
                <a16:creationId xmlns:a16="http://schemas.microsoft.com/office/drawing/2014/main" id="{5D2C8C12-DDFF-4C7B-9ADA-EB42EAF1520D}"/>
              </a:ext>
            </a:extLst>
          </p:cNvPr>
          <p:cNvSpPr/>
          <p:nvPr/>
        </p:nvSpPr>
        <p:spPr>
          <a:xfrm>
            <a:off x="384681" y="2163180"/>
            <a:ext cx="11243734" cy="369332"/>
          </a:xfrm>
          <a:prstGeom prst="rect">
            <a:avLst/>
          </a:prstGeom>
        </p:spPr>
        <p:txBody>
          <a:bodyPr wrap="square">
            <a:spAutoFit/>
          </a:bodyPr>
          <a:lstStyle/>
          <a:p>
            <a:r>
              <a:rPr lang="en-AU" i="1">
                <a:solidFill>
                  <a:srgbClr val="79B93E"/>
                </a:solidFill>
                <a:latin typeface="Graphik" panose="020B0503030202060203"/>
              </a:rPr>
              <a:t>Operational role, can work independently, some basic problem solving</a:t>
            </a:r>
          </a:p>
        </p:txBody>
      </p:sp>
      <p:pic>
        <p:nvPicPr>
          <p:cNvPr id="10" name="Picture 9">
            <a:extLst>
              <a:ext uri="{FF2B5EF4-FFF2-40B4-BE49-F238E27FC236}">
                <a16:creationId xmlns:a16="http://schemas.microsoft.com/office/drawing/2014/main" id="{365DD52E-2CFA-408A-BC58-BA657A0F97C0}"/>
              </a:ext>
            </a:extLst>
          </p:cNvPr>
          <p:cNvPicPr>
            <a:picLocks noChangeAspect="1"/>
          </p:cNvPicPr>
          <p:nvPr/>
        </p:nvPicPr>
        <p:blipFill>
          <a:blip r:embed="rId2"/>
          <a:stretch>
            <a:fillRect/>
          </a:stretch>
        </p:blipFill>
        <p:spPr>
          <a:xfrm>
            <a:off x="8942915" y="-502221"/>
            <a:ext cx="4481361" cy="2526568"/>
          </a:xfrm>
          <a:prstGeom prst="rect">
            <a:avLst/>
          </a:prstGeom>
        </p:spPr>
      </p:pic>
      <p:sp>
        <p:nvSpPr>
          <p:cNvPr id="9" name="Content Placeholder 2">
            <a:extLst>
              <a:ext uri="{FF2B5EF4-FFF2-40B4-BE49-F238E27FC236}">
                <a16:creationId xmlns:a16="http://schemas.microsoft.com/office/drawing/2014/main" id="{0CF30782-7797-4724-BCD8-79C977ECA02D}"/>
              </a:ext>
            </a:extLst>
          </p:cNvPr>
          <p:cNvSpPr txBox="1">
            <a:spLocks/>
          </p:cNvSpPr>
          <p:nvPr/>
        </p:nvSpPr>
        <p:spPr>
          <a:xfrm>
            <a:off x="474132" y="2671345"/>
            <a:ext cx="10879667" cy="3524823"/>
          </a:xfrm>
          <a:prstGeom prst="rect">
            <a:avLst/>
          </a:prstGeom>
        </p:spPr>
        <p:txBody>
          <a:bodyPr vert="horz" lIns="0" tIns="0" rIns="0" bIns="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raphik" panose="020B050303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Graphik" panose="020B050303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b="1" dirty="0"/>
              <a:t>Proposed changes:</a:t>
            </a:r>
          </a:p>
          <a:p>
            <a:pPr lvl="0"/>
            <a:r>
              <a:rPr lang="en-AU" dirty="0"/>
              <a:t>New Good Manufacturing Practice (GMP) unit created at AQF level 3 and added to the core (more on this later in the presentation)</a:t>
            </a:r>
          </a:p>
          <a:p>
            <a:pPr lvl="0"/>
            <a:r>
              <a:rPr lang="en-AU" dirty="0"/>
              <a:t>Unit </a:t>
            </a:r>
            <a:r>
              <a:rPr lang="en-AU" i="1" dirty="0"/>
              <a:t>FBPFSY3XX1 Control contaminants and allergens in food processing</a:t>
            </a:r>
            <a:r>
              <a:rPr lang="en-AU" dirty="0"/>
              <a:t> is no longer included in the core because of some overlap in content with </a:t>
            </a:r>
            <a:r>
              <a:rPr lang="en-AU" i="1" dirty="0"/>
              <a:t>FBPFSY3001X Monitor the implementation of food safety and quality programs</a:t>
            </a:r>
            <a:r>
              <a:rPr lang="en-AU" dirty="0"/>
              <a:t>.</a:t>
            </a:r>
            <a:br>
              <a:rPr lang="en-AU" dirty="0"/>
            </a:br>
            <a:r>
              <a:rPr lang="en-AU" dirty="0"/>
              <a:t>However, issues around allergens were a major driver for this project and are extremely important, so references to allergens and allergen risks/management have been strengthened across several units.</a:t>
            </a:r>
          </a:p>
          <a:p>
            <a:pPr lvl="0"/>
            <a:r>
              <a:rPr lang="en-AU" dirty="0"/>
              <a:t>Specialisation changes:</a:t>
            </a:r>
          </a:p>
          <a:p>
            <a:pPr lvl="1"/>
            <a:r>
              <a:rPr lang="en-AU" dirty="0"/>
              <a:t>New</a:t>
            </a:r>
            <a:r>
              <a:rPr lang="en-AU" i="1" dirty="0"/>
              <a:t> Bottling and Packaging </a:t>
            </a:r>
            <a:r>
              <a:rPr lang="en-AU" dirty="0"/>
              <a:t>specialisation added</a:t>
            </a:r>
          </a:p>
          <a:p>
            <a:pPr lvl="1"/>
            <a:r>
              <a:rPr lang="en-AU" dirty="0"/>
              <a:t>New </a:t>
            </a:r>
            <a:r>
              <a:rPr lang="en-AU" i="1" dirty="0"/>
              <a:t>Distilling</a:t>
            </a:r>
            <a:r>
              <a:rPr lang="en-AU" dirty="0"/>
              <a:t> specialisation added</a:t>
            </a:r>
          </a:p>
          <a:p>
            <a:pPr lvl="1"/>
            <a:r>
              <a:rPr lang="en-AU" dirty="0"/>
              <a:t>New units covering cold pressed olive oils created and added to </a:t>
            </a:r>
            <a:r>
              <a:rPr lang="en-AU" i="1" dirty="0"/>
              <a:t>Edible Oils </a:t>
            </a:r>
            <a:r>
              <a:rPr lang="en-AU" dirty="0"/>
              <a:t>specialisation</a:t>
            </a:r>
          </a:p>
          <a:p>
            <a:pPr lvl="1"/>
            <a:r>
              <a:rPr lang="en-AU" dirty="0"/>
              <a:t>Units added to </a:t>
            </a:r>
            <a:r>
              <a:rPr lang="en-AU" i="1" dirty="0"/>
              <a:t>Stock Feed</a:t>
            </a:r>
            <a:r>
              <a:rPr lang="en-AU" dirty="0"/>
              <a:t> specialisation to cover production of fish feed</a:t>
            </a:r>
          </a:p>
          <a:p>
            <a:pPr lvl="0"/>
            <a:r>
              <a:rPr lang="en-AU" dirty="0"/>
              <a:t>Additional units included in elective bank</a:t>
            </a:r>
          </a:p>
          <a:p>
            <a:pPr lvl="0"/>
            <a:r>
              <a:rPr lang="en-AU" dirty="0"/>
              <a:t>Updates to wording in Application and Packaging Rules sections to clarify intent in these areas.</a:t>
            </a:r>
          </a:p>
          <a:p>
            <a:pPr marL="0" indent="0">
              <a:buFont typeface="Arial" panose="020B0604020202020204" pitchFamily="34" charset="0"/>
              <a:buNone/>
            </a:pPr>
            <a:endParaRPr lang="en-AU" dirty="0"/>
          </a:p>
        </p:txBody>
      </p:sp>
      <p:sp>
        <p:nvSpPr>
          <p:cNvPr id="3" name="Rectangle 2">
            <a:extLst>
              <a:ext uri="{FF2B5EF4-FFF2-40B4-BE49-F238E27FC236}">
                <a16:creationId xmlns:a16="http://schemas.microsoft.com/office/drawing/2014/main" id="{015A3C2C-5825-430C-934F-92497C546146}"/>
              </a:ext>
            </a:extLst>
          </p:cNvPr>
          <p:cNvSpPr/>
          <p:nvPr/>
        </p:nvSpPr>
        <p:spPr>
          <a:xfrm>
            <a:off x="384681" y="6196168"/>
            <a:ext cx="8712752" cy="276999"/>
          </a:xfrm>
          <a:prstGeom prst="rect">
            <a:avLst/>
          </a:prstGeom>
        </p:spPr>
        <p:txBody>
          <a:bodyPr wrap="square">
            <a:spAutoFit/>
          </a:bodyPr>
          <a:lstStyle/>
          <a:p>
            <a:r>
              <a:rPr lang="en-AU" sz="1200" i="1" dirty="0"/>
              <a:t>Refer to draft </a:t>
            </a:r>
            <a:r>
              <a:rPr lang="en-AU" sz="1200" b="1" i="1" dirty="0"/>
              <a:t>FBP3X120 Certificate III in Food Processing </a:t>
            </a:r>
            <a:r>
              <a:rPr lang="en-AU" sz="1200" i="1" dirty="0"/>
              <a:t>document</a:t>
            </a:r>
          </a:p>
        </p:txBody>
      </p:sp>
    </p:spTree>
    <p:extLst>
      <p:ext uri="{BB962C8B-B14F-4D97-AF65-F5344CB8AC3E}">
        <p14:creationId xmlns:p14="http://schemas.microsoft.com/office/powerpoint/2010/main" val="36542601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500"/>
                                        <p:tgtEl>
                                          <p:spTgt spid="9">
                                            <p:txEl>
                                              <p:pRg st="4" end="4"/>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animEffect transition="in" filter="fade">
                                      <p:cBhvr>
                                        <p:cTn id="25" dur="500"/>
                                        <p:tgtEl>
                                          <p:spTgt spid="9">
                                            <p:txEl>
                                              <p:pRg st="5" end="5"/>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xEl>
                                              <p:pRg st="7" end="7"/>
                                            </p:txEl>
                                          </p:spTgt>
                                        </p:tgtEl>
                                        <p:attrNameLst>
                                          <p:attrName>style.visibility</p:attrName>
                                        </p:attrNameLst>
                                      </p:cBhvr>
                                      <p:to>
                                        <p:strVal val="visible"/>
                                      </p:to>
                                    </p:set>
                                    <p:animEffect transition="in" filter="fade">
                                      <p:cBhvr>
                                        <p:cTn id="33" dur="500"/>
                                        <p:tgtEl>
                                          <p:spTgt spid="9">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9">
                                            <p:txEl>
                                              <p:pRg st="8" end="8"/>
                                            </p:txEl>
                                          </p:spTgt>
                                        </p:tgtEl>
                                        <p:attrNameLst>
                                          <p:attrName>style.visibility</p:attrName>
                                        </p:attrNameLst>
                                      </p:cBhvr>
                                      <p:to>
                                        <p:strVal val="visible"/>
                                      </p:to>
                                    </p:set>
                                    <p:animEffect transition="in" filter="fade">
                                      <p:cBhvr>
                                        <p:cTn id="38" dur="500"/>
                                        <p:tgtEl>
                                          <p:spTgt spid="9">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9">
                                            <p:txEl>
                                              <p:pRg st="9" end="9"/>
                                            </p:txEl>
                                          </p:spTgt>
                                        </p:tgtEl>
                                        <p:attrNameLst>
                                          <p:attrName>style.visibility</p:attrName>
                                        </p:attrNameLst>
                                      </p:cBhvr>
                                      <p:to>
                                        <p:strVal val="visible"/>
                                      </p:to>
                                    </p:set>
                                    <p:animEffect transition="in" filter="fade">
                                      <p:cBhvr>
                                        <p:cTn id="43"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F4B5B04C65E6844ACE6780F2D302C6E" ma:contentTypeVersion="12" ma:contentTypeDescription="Create a new document." ma:contentTypeScope="" ma:versionID="bf9091c5d6f7a3b53ce7aca77ec91775">
  <xsd:schema xmlns:xsd="http://www.w3.org/2001/XMLSchema" xmlns:xs="http://www.w3.org/2001/XMLSchema" xmlns:p="http://schemas.microsoft.com/office/2006/metadata/properties" xmlns:ns3="4a0855c8-3d40-4c35-93bc-bd050701e183" xmlns:ns4="c69125b3-ba1a-47c5-b4cb-a136ae13b4b9" targetNamespace="http://schemas.microsoft.com/office/2006/metadata/properties" ma:root="true" ma:fieldsID="5a7b0f208cd82f3a36b70ca8f889757e" ns3:_="" ns4:_="">
    <xsd:import namespace="4a0855c8-3d40-4c35-93bc-bd050701e183"/>
    <xsd:import namespace="c69125b3-ba1a-47c5-b4cb-a136ae13b4b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DateTake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0855c8-3d40-4c35-93bc-bd050701e18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9125b3-ba1a-47c5-b4cb-a136ae13b4b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A32C0EB-86FC-47D9-B466-A682B563F82A}">
  <ds:schemaRefs>
    <ds:schemaRef ds:uri="http://schemas.microsoft.com/office/2006/metadata/properties"/>
    <ds:schemaRef ds:uri="c69125b3-ba1a-47c5-b4cb-a136ae13b4b9"/>
    <ds:schemaRef ds:uri="4a0855c8-3d40-4c35-93bc-bd050701e183"/>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www.w3.org/XML/1998/namespace"/>
  </ds:schemaRefs>
</ds:datastoreItem>
</file>

<file path=customXml/itemProps2.xml><?xml version="1.0" encoding="utf-8"?>
<ds:datastoreItem xmlns:ds="http://schemas.openxmlformats.org/officeDocument/2006/customXml" ds:itemID="{51F73707-F0F4-44E9-B11A-000F587D14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0855c8-3d40-4c35-93bc-bd050701e183"/>
    <ds:schemaRef ds:uri="c69125b3-ba1a-47c5-b4cb-a136ae13b4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E12A5B-1D20-4000-B48D-915F074AB7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2274</TotalTime>
  <Words>3000</Words>
  <Application>Microsoft Office PowerPoint</Application>
  <PresentationFormat>Widescreen</PresentationFormat>
  <Paragraphs>268</Paragraphs>
  <Slides>25</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Calibri</vt:lpstr>
      <vt:lpstr>Calibri Light</vt:lpstr>
      <vt:lpstr>Century Gothic</vt:lpstr>
      <vt:lpstr>Graphik</vt:lpstr>
      <vt:lpstr>Graphik Medium</vt:lpstr>
      <vt:lpstr>Produkt</vt:lpstr>
      <vt:lpstr>Produkt Medium</vt:lpstr>
      <vt:lpstr>Office Theme</vt:lpstr>
      <vt:lpstr>Food &amp; Beverage Processing Project</vt:lpstr>
      <vt:lpstr>PowerPoint Presentation</vt:lpstr>
      <vt:lpstr>The Food &amp; Beverage Processing project</vt:lpstr>
      <vt:lpstr>This project is reviewing the Certificate I, II and III in Food Processing and Certificate II and III in Food Processing (Sales) and the units of competency within them, covering a broad range of sector areas.  This review considers many key changes in the industry, from regulatory changes affecting food safety and manufacturing processes to increased need for skills around food allergens and traceability. </vt:lpstr>
      <vt:lpstr>What has happened so far?</vt:lpstr>
      <vt:lpstr>What documents are available for draft 2?</vt:lpstr>
      <vt:lpstr>Certificate I in Food Processing – draft 2</vt:lpstr>
      <vt:lpstr>Certificate II in Food Processing – draft 2</vt:lpstr>
      <vt:lpstr>Certificate III in Food Processing – draft 2</vt:lpstr>
      <vt:lpstr>Certificate III in Food Processing – draft 2 (cont.)</vt:lpstr>
      <vt:lpstr>PowerPoint Presentation</vt:lpstr>
      <vt:lpstr>New food-focused Good Manufacturing Practice (GMP) units</vt:lpstr>
      <vt:lpstr>New Edible Oils units</vt:lpstr>
      <vt:lpstr>New merged unit  FBPOPR2XX3 Clean and sanitise food processing equipment </vt:lpstr>
      <vt:lpstr>PowerPoint Presentation</vt:lpstr>
      <vt:lpstr>Units with other updates</vt:lpstr>
      <vt:lpstr>Units with other updates (cont.)</vt:lpstr>
      <vt:lpstr>Reinstated units</vt:lpstr>
      <vt:lpstr>Units still proposed for deletion</vt:lpstr>
      <vt:lpstr>Companion Volume Implementation Guide – draft content</vt:lpstr>
      <vt:lpstr>Units that have moved to other projects</vt:lpstr>
      <vt:lpstr>Providing Feedback</vt:lpstr>
      <vt:lpstr>What’s next? </vt:lpstr>
      <vt:lpstr>Sign up to our newsletter and you will be kept up to date with all activities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Gary Schmidt</dc:creator>
  <cp:lastModifiedBy>Danni McDonald</cp:lastModifiedBy>
  <cp:revision>27</cp:revision>
  <cp:lastPrinted>2019-09-10T03:53:28Z</cp:lastPrinted>
  <dcterms:created xsi:type="dcterms:W3CDTF">2019-06-26T04:36:23Z</dcterms:created>
  <dcterms:modified xsi:type="dcterms:W3CDTF">2020-06-26T05:07:48Z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0x0101004F4B5B04C65E6844ACE6780F2D302C6E</vt:lpwstr>
  </property>
  <property fmtid="{D5CDD505-2E9C-101B-9397-08002B2CF9AE}" pid="3" name="xd_Signature">
    <vt:bool>false</vt:bool>
  </property>
  <property fmtid="{D5CDD505-2E9C-101B-9397-08002B2CF9AE}" pid="4" name="xd_ProgID">
    <vt:lpwstr/>
  </property>
  <property fmtid="{D5CDD505-2E9C-101B-9397-08002B2CF9AE}" pid="5" name="TemplateUrl">
    <vt:lpwstr/>
  </property>
  <property fmtid="{D5CDD505-2E9C-101B-9397-08002B2CF9AE}" pid="6" name="ComplianceAssetId">
    <vt:lpwstr/>
  </property>
</Properties>
</file>